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6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2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309" r:id="rId9"/>
    <p:sldId id="265" r:id="rId10"/>
    <p:sldId id="266" r:id="rId11"/>
    <p:sldId id="267" r:id="rId12"/>
    <p:sldId id="268" r:id="rId13"/>
    <p:sldId id="281" r:id="rId14"/>
    <p:sldId id="282" r:id="rId15"/>
    <p:sldId id="283" r:id="rId16"/>
    <p:sldId id="271" r:id="rId17"/>
    <p:sldId id="274" r:id="rId18"/>
    <p:sldId id="272" r:id="rId19"/>
    <p:sldId id="328" r:id="rId20"/>
    <p:sldId id="275" r:id="rId21"/>
    <p:sldId id="276" r:id="rId22"/>
    <p:sldId id="277" r:id="rId23"/>
    <p:sldId id="278" r:id="rId24"/>
    <p:sldId id="279" r:id="rId25"/>
    <p:sldId id="284" r:id="rId26"/>
    <p:sldId id="285" r:id="rId27"/>
    <p:sldId id="288" r:id="rId28"/>
    <p:sldId id="280" r:id="rId29"/>
    <p:sldId id="323" r:id="rId30"/>
    <p:sldId id="324" r:id="rId31"/>
    <p:sldId id="325" r:id="rId32"/>
    <p:sldId id="316" r:id="rId33"/>
    <p:sldId id="319" r:id="rId34"/>
    <p:sldId id="320" r:id="rId35"/>
    <p:sldId id="321" r:id="rId36"/>
    <p:sldId id="322" r:id="rId37"/>
    <p:sldId id="329" r:id="rId38"/>
    <p:sldId id="330" r:id="rId39"/>
    <p:sldId id="331" r:id="rId40"/>
    <p:sldId id="287" r:id="rId41"/>
    <p:sldId id="290" r:id="rId42"/>
    <p:sldId id="291" r:id="rId43"/>
    <p:sldId id="292" r:id="rId44"/>
    <p:sldId id="293" r:id="rId45"/>
    <p:sldId id="295" r:id="rId46"/>
    <p:sldId id="326" r:id="rId47"/>
    <p:sldId id="310" r:id="rId48"/>
    <p:sldId id="297" r:id="rId49"/>
    <p:sldId id="298" r:id="rId50"/>
    <p:sldId id="299" r:id="rId51"/>
    <p:sldId id="327" r:id="rId52"/>
    <p:sldId id="302" r:id="rId53"/>
    <p:sldId id="301" r:id="rId54"/>
    <p:sldId id="303" r:id="rId55"/>
    <p:sldId id="304" r:id="rId56"/>
    <p:sldId id="305" r:id="rId57"/>
    <p:sldId id="300" r:id="rId58"/>
    <p:sldId id="311" r:id="rId59"/>
    <p:sldId id="312" r:id="rId60"/>
    <p:sldId id="313" r:id="rId6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2" autoAdjust="0"/>
    <p:restoredTop sz="94700" autoAdjust="0"/>
  </p:normalViewPr>
  <p:slideViewPr>
    <p:cSldViewPr snapToGrid="0" snapToObjects="1">
      <p:cViewPr varScale="1">
        <p:scale>
          <a:sx n="95" d="100"/>
          <a:sy n="95" d="100"/>
        </p:scale>
        <p:origin x="-1216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99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249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printerSettings" Target="printerSettings/printerSettings1.bin"/><Relationship Id="rId64" Type="http://schemas.openxmlformats.org/officeDocument/2006/relationships/presProps" Target="presProps.xml"/><Relationship Id="rId65" Type="http://schemas.openxmlformats.org/officeDocument/2006/relationships/viewProps" Target="viewProps.xml"/><Relationship Id="rId66" Type="http://schemas.openxmlformats.org/officeDocument/2006/relationships/theme" Target="theme/theme1.xml"/><Relationship Id="rId67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ose:Desktop:Skills%20Graph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ose:Desktop:Skills%20Graph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ose:Desktop:Skills%20Graph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ose:Desktop:Skills%20Graph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ose:Desktop:Skills%20Graphs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ose:Desktop:Skills%20Graph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Average Beliefs About Students with</a:t>
            </a:r>
            <a:r>
              <a:rPr lang="en-US" baseline="0"/>
              <a:t> Disabilities Academic Performance and Capabilities</a:t>
            </a:r>
            <a:r>
              <a:rPr lang="en-US"/>
              <a:t>: SBLT, Pilot Staff, and Comparison School Staff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'Beliefs Data'!$B$2</c:f>
              <c:strCache>
                <c:ptCount val="1"/>
                <c:pt idx="0">
                  <c:v>SBLT</c:v>
                </c:pt>
              </c:strCache>
            </c:strRef>
          </c:tx>
          <c:invertIfNegative val="0"/>
          <c:cat>
            <c:strRef>
              <c:f>'Beliefs Data'!$A$3:$A$6</c:f>
              <c:strCache>
                <c:ptCount val="4"/>
                <c:pt idx="0">
                  <c:v>Beginning of Year 1</c:v>
                </c:pt>
                <c:pt idx="1">
                  <c:v>End of Year 1</c:v>
                </c:pt>
                <c:pt idx="2">
                  <c:v>End of Year 2</c:v>
                </c:pt>
                <c:pt idx="3">
                  <c:v>End of Year 3</c:v>
                </c:pt>
              </c:strCache>
            </c:strRef>
          </c:cat>
          <c:val>
            <c:numRef>
              <c:f>'Beliefs Data'!$B$3:$B$6</c:f>
              <c:numCache>
                <c:formatCode>General</c:formatCode>
                <c:ptCount val="4"/>
                <c:pt idx="0">
                  <c:v>3.29</c:v>
                </c:pt>
                <c:pt idx="1">
                  <c:v>3.33</c:v>
                </c:pt>
                <c:pt idx="2">
                  <c:v>3.43</c:v>
                </c:pt>
                <c:pt idx="3">
                  <c:v>3.45</c:v>
                </c:pt>
              </c:numCache>
            </c:numRef>
          </c:val>
        </c:ser>
        <c:ser>
          <c:idx val="1"/>
          <c:order val="1"/>
          <c:tx>
            <c:strRef>
              <c:f>'Beliefs Data'!$C$2</c:f>
              <c:strCache>
                <c:ptCount val="1"/>
                <c:pt idx="0">
                  <c:v>Pilot Staff</c:v>
                </c:pt>
              </c:strCache>
            </c:strRef>
          </c:tx>
          <c:invertIfNegative val="0"/>
          <c:cat>
            <c:strRef>
              <c:f>'Beliefs Data'!$A$3:$A$6</c:f>
              <c:strCache>
                <c:ptCount val="4"/>
                <c:pt idx="0">
                  <c:v>Beginning of Year 1</c:v>
                </c:pt>
                <c:pt idx="1">
                  <c:v>End of Year 1</c:v>
                </c:pt>
                <c:pt idx="2">
                  <c:v>End of Year 2</c:v>
                </c:pt>
                <c:pt idx="3">
                  <c:v>End of Year 3</c:v>
                </c:pt>
              </c:strCache>
            </c:strRef>
          </c:cat>
          <c:val>
            <c:numRef>
              <c:f>'Beliefs Data'!$C$3:$C$6</c:f>
              <c:numCache>
                <c:formatCode>General</c:formatCode>
                <c:ptCount val="4"/>
                <c:pt idx="0">
                  <c:v>2.95</c:v>
                </c:pt>
                <c:pt idx="1">
                  <c:v>3.04</c:v>
                </c:pt>
                <c:pt idx="2">
                  <c:v>3.15</c:v>
                </c:pt>
                <c:pt idx="3">
                  <c:v>3.17</c:v>
                </c:pt>
              </c:numCache>
            </c:numRef>
          </c:val>
        </c:ser>
        <c:ser>
          <c:idx val="2"/>
          <c:order val="2"/>
          <c:tx>
            <c:strRef>
              <c:f>'Beliefs Data'!$D$2</c:f>
              <c:strCache>
                <c:ptCount val="1"/>
                <c:pt idx="0">
                  <c:v>Comparison Staff</c:v>
                </c:pt>
              </c:strCache>
            </c:strRef>
          </c:tx>
          <c:invertIfNegative val="0"/>
          <c:cat>
            <c:strRef>
              <c:f>'Beliefs Data'!$A$3:$A$6</c:f>
              <c:strCache>
                <c:ptCount val="4"/>
                <c:pt idx="0">
                  <c:v>Beginning of Year 1</c:v>
                </c:pt>
                <c:pt idx="1">
                  <c:v>End of Year 1</c:v>
                </c:pt>
                <c:pt idx="2">
                  <c:v>End of Year 2</c:v>
                </c:pt>
                <c:pt idx="3">
                  <c:v>End of Year 3</c:v>
                </c:pt>
              </c:strCache>
            </c:strRef>
          </c:cat>
          <c:val>
            <c:numRef>
              <c:f>'Beliefs Data'!$D$3:$D$6</c:f>
              <c:numCache>
                <c:formatCode>General</c:formatCode>
                <c:ptCount val="4"/>
                <c:pt idx="0">
                  <c:v>2.72</c:v>
                </c:pt>
                <c:pt idx="1">
                  <c:v>2.85</c:v>
                </c:pt>
                <c:pt idx="2">
                  <c:v>2.95</c:v>
                </c:pt>
                <c:pt idx="3">
                  <c:v>2.95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08712872"/>
        <c:axId val="809302488"/>
      </c:barChart>
      <c:catAx>
        <c:axId val="8087128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Administration Time</a:t>
                </a:r>
              </a:p>
            </c:rich>
          </c:tx>
          <c:overlay val="0"/>
        </c:title>
        <c:majorTickMark val="out"/>
        <c:minorTickMark val="none"/>
        <c:tickLblPos val="nextTo"/>
        <c:crossAx val="809302488"/>
        <c:crosses val="autoZero"/>
        <c:auto val="1"/>
        <c:lblAlgn val="ctr"/>
        <c:lblOffset val="100"/>
        <c:noMultiLvlLbl val="0"/>
      </c:catAx>
      <c:valAx>
        <c:axId val="809302488"/>
        <c:scaling>
          <c:orientation val="minMax"/>
          <c:max val="5.0"/>
          <c:min val="0.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Average Domain Score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80871287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Average Beliefs About Data-Based</a:t>
            </a:r>
            <a:r>
              <a:rPr lang="en-US" baseline="0"/>
              <a:t> Decision-Making</a:t>
            </a:r>
            <a:r>
              <a:rPr lang="en-US"/>
              <a:t>: SBLT, Pilot Staff, and Comparison School Staff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'Beliefs Data'!$B$11</c:f>
              <c:strCache>
                <c:ptCount val="1"/>
                <c:pt idx="0">
                  <c:v>SBLT</c:v>
                </c:pt>
              </c:strCache>
            </c:strRef>
          </c:tx>
          <c:invertIfNegative val="0"/>
          <c:cat>
            <c:strRef>
              <c:f>'Beliefs Data'!$A$12:$A$15</c:f>
              <c:strCache>
                <c:ptCount val="4"/>
                <c:pt idx="0">
                  <c:v>Beginning of Year 1</c:v>
                </c:pt>
                <c:pt idx="1">
                  <c:v>End of Year 1</c:v>
                </c:pt>
                <c:pt idx="2">
                  <c:v>End of Year 2</c:v>
                </c:pt>
                <c:pt idx="3">
                  <c:v>End of Year 3</c:v>
                </c:pt>
              </c:strCache>
            </c:strRef>
          </c:cat>
          <c:val>
            <c:numRef>
              <c:f>'Beliefs Data'!$B$12:$B$15</c:f>
              <c:numCache>
                <c:formatCode>General</c:formatCode>
                <c:ptCount val="4"/>
                <c:pt idx="0">
                  <c:v>4.03</c:v>
                </c:pt>
                <c:pt idx="1">
                  <c:v>4.27</c:v>
                </c:pt>
                <c:pt idx="2">
                  <c:v>4.29</c:v>
                </c:pt>
                <c:pt idx="3">
                  <c:v>4.33</c:v>
                </c:pt>
              </c:numCache>
            </c:numRef>
          </c:val>
        </c:ser>
        <c:ser>
          <c:idx val="1"/>
          <c:order val="1"/>
          <c:tx>
            <c:strRef>
              <c:f>'Beliefs Data'!$C$11</c:f>
              <c:strCache>
                <c:ptCount val="1"/>
                <c:pt idx="0">
                  <c:v>Pilot Staff</c:v>
                </c:pt>
              </c:strCache>
            </c:strRef>
          </c:tx>
          <c:invertIfNegative val="0"/>
          <c:cat>
            <c:strRef>
              <c:f>'Beliefs Data'!$A$12:$A$15</c:f>
              <c:strCache>
                <c:ptCount val="4"/>
                <c:pt idx="0">
                  <c:v>Beginning of Year 1</c:v>
                </c:pt>
                <c:pt idx="1">
                  <c:v>End of Year 1</c:v>
                </c:pt>
                <c:pt idx="2">
                  <c:v>End of Year 2</c:v>
                </c:pt>
                <c:pt idx="3">
                  <c:v>End of Year 3</c:v>
                </c:pt>
              </c:strCache>
            </c:strRef>
          </c:cat>
          <c:val>
            <c:numRef>
              <c:f>'Beliefs Data'!$C$12:$C$15</c:f>
              <c:numCache>
                <c:formatCode>General</c:formatCode>
                <c:ptCount val="4"/>
                <c:pt idx="0">
                  <c:v>3.8</c:v>
                </c:pt>
                <c:pt idx="1">
                  <c:v>3.92</c:v>
                </c:pt>
                <c:pt idx="2">
                  <c:v>3.92</c:v>
                </c:pt>
                <c:pt idx="3">
                  <c:v>3.98</c:v>
                </c:pt>
              </c:numCache>
            </c:numRef>
          </c:val>
        </c:ser>
        <c:ser>
          <c:idx val="2"/>
          <c:order val="2"/>
          <c:tx>
            <c:strRef>
              <c:f>'Beliefs Data'!$D$11</c:f>
              <c:strCache>
                <c:ptCount val="1"/>
                <c:pt idx="0">
                  <c:v>Comparison Staff</c:v>
                </c:pt>
              </c:strCache>
            </c:strRef>
          </c:tx>
          <c:invertIfNegative val="0"/>
          <c:cat>
            <c:strRef>
              <c:f>'Beliefs Data'!$A$12:$A$15</c:f>
              <c:strCache>
                <c:ptCount val="4"/>
                <c:pt idx="0">
                  <c:v>Beginning of Year 1</c:v>
                </c:pt>
                <c:pt idx="1">
                  <c:v>End of Year 1</c:v>
                </c:pt>
                <c:pt idx="2">
                  <c:v>End of Year 2</c:v>
                </c:pt>
                <c:pt idx="3">
                  <c:v>End of Year 3</c:v>
                </c:pt>
              </c:strCache>
            </c:strRef>
          </c:cat>
          <c:val>
            <c:numRef>
              <c:f>'Beliefs Data'!$D$12:$D$15</c:f>
              <c:numCache>
                <c:formatCode>General</c:formatCode>
                <c:ptCount val="4"/>
                <c:pt idx="0">
                  <c:v>3.67</c:v>
                </c:pt>
                <c:pt idx="1">
                  <c:v>3.73</c:v>
                </c:pt>
                <c:pt idx="2">
                  <c:v>3.8</c:v>
                </c:pt>
                <c:pt idx="3">
                  <c:v>3.84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40273720"/>
        <c:axId val="715846584"/>
      </c:barChart>
      <c:catAx>
        <c:axId val="84027372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Administration Time</a:t>
                </a:r>
              </a:p>
            </c:rich>
          </c:tx>
          <c:overlay val="0"/>
        </c:title>
        <c:majorTickMark val="out"/>
        <c:minorTickMark val="none"/>
        <c:tickLblPos val="nextTo"/>
        <c:crossAx val="715846584"/>
        <c:crosses val="autoZero"/>
        <c:auto val="1"/>
        <c:lblAlgn val="ctr"/>
        <c:lblOffset val="100"/>
        <c:noMultiLvlLbl val="0"/>
      </c:catAx>
      <c:valAx>
        <c:axId val="715846584"/>
        <c:scaling>
          <c:orientation val="minMax"/>
          <c:max val="5.0"/>
          <c:min val="0.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Average Domain Score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84027372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Average Beliefs About Functions of Core and Supplemental Instruction: SBLT, Pilot Staff, and Comparison School Staff</a:t>
            </a:r>
          </a:p>
        </c:rich>
      </c:tx>
      <c:layout>
        <c:manualLayout>
          <c:xMode val="edge"/>
          <c:yMode val="edge"/>
          <c:x val="0.106392667565664"/>
          <c:y val="0.00873134277051693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'Beliefs Data'!$B$20</c:f>
              <c:strCache>
                <c:ptCount val="1"/>
                <c:pt idx="0">
                  <c:v>SBLT</c:v>
                </c:pt>
              </c:strCache>
            </c:strRef>
          </c:tx>
          <c:invertIfNegative val="0"/>
          <c:cat>
            <c:strRef>
              <c:f>'Beliefs Data'!$A$21:$A$24</c:f>
              <c:strCache>
                <c:ptCount val="4"/>
                <c:pt idx="0">
                  <c:v>Beginning of Year 1</c:v>
                </c:pt>
                <c:pt idx="1">
                  <c:v>End of Year 1</c:v>
                </c:pt>
                <c:pt idx="2">
                  <c:v>End of Year 2</c:v>
                </c:pt>
                <c:pt idx="3">
                  <c:v>End of Year 3</c:v>
                </c:pt>
              </c:strCache>
            </c:strRef>
          </c:cat>
          <c:val>
            <c:numRef>
              <c:f>'Beliefs Data'!$B$21:$B$24</c:f>
              <c:numCache>
                <c:formatCode>General</c:formatCode>
                <c:ptCount val="4"/>
                <c:pt idx="0">
                  <c:v>4.189999999999999</c:v>
                </c:pt>
                <c:pt idx="1">
                  <c:v>4.4</c:v>
                </c:pt>
                <c:pt idx="2">
                  <c:v>4.46</c:v>
                </c:pt>
                <c:pt idx="3">
                  <c:v>4.41</c:v>
                </c:pt>
              </c:numCache>
            </c:numRef>
          </c:val>
        </c:ser>
        <c:ser>
          <c:idx val="1"/>
          <c:order val="1"/>
          <c:tx>
            <c:strRef>
              <c:f>'Beliefs Data'!$C$20</c:f>
              <c:strCache>
                <c:ptCount val="1"/>
                <c:pt idx="0">
                  <c:v>Pilot Staff</c:v>
                </c:pt>
              </c:strCache>
            </c:strRef>
          </c:tx>
          <c:invertIfNegative val="0"/>
          <c:cat>
            <c:strRef>
              <c:f>'Beliefs Data'!$A$21:$A$24</c:f>
              <c:strCache>
                <c:ptCount val="4"/>
                <c:pt idx="0">
                  <c:v>Beginning of Year 1</c:v>
                </c:pt>
                <c:pt idx="1">
                  <c:v>End of Year 1</c:v>
                </c:pt>
                <c:pt idx="2">
                  <c:v>End of Year 2</c:v>
                </c:pt>
                <c:pt idx="3">
                  <c:v>End of Year 3</c:v>
                </c:pt>
              </c:strCache>
            </c:strRef>
          </c:cat>
          <c:val>
            <c:numRef>
              <c:f>'Beliefs Data'!$C$21:$C$24</c:f>
              <c:numCache>
                <c:formatCode>General</c:formatCode>
                <c:ptCount val="4"/>
                <c:pt idx="0">
                  <c:v>3.99</c:v>
                </c:pt>
                <c:pt idx="1">
                  <c:v>4.1</c:v>
                </c:pt>
                <c:pt idx="2">
                  <c:v>4.13</c:v>
                </c:pt>
                <c:pt idx="3">
                  <c:v>4.14</c:v>
                </c:pt>
              </c:numCache>
            </c:numRef>
          </c:val>
        </c:ser>
        <c:ser>
          <c:idx val="2"/>
          <c:order val="2"/>
          <c:tx>
            <c:strRef>
              <c:f>'Beliefs Data'!$D$20</c:f>
              <c:strCache>
                <c:ptCount val="1"/>
                <c:pt idx="0">
                  <c:v>Comparison Staff</c:v>
                </c:pt>
              </c:strCache>
            </c:strRef>
          </c:tx>
          <c:invertIfNegative val="0"/>
          <c:cat>
            <c:strRef>
              <c:f>'Beliefs Data'!$A$21:$A$24</c:f>
              <c:strCache>
                <c:ptCount val="4"/>
                <c:pt idx="0">
                  <c:v>Beginning of Year 1</c:v>
                </c:pt>
                <c:pt idx="1">
                  <c:v>End of Year 1</c:v>
                </c:pt>
                <c:pt idx="2">
                  <c:v>End of Year 2</c:v>
                </c:pt>
                <c:pt idx="3">
                  <c:v>End of Year 3</c:v>
                </c:pt>
              </c:strCache>
            </c:strRef>
          </c:cat>
          <c:val>
            <c:numRef>
              <c:f>'Beliefs Data'!$D$21:$D$24</c:f>
              <c:numCache>
                <c:formatCode>General</c:formatCode>
                <c:ptCount val="4"/>
                <c:pt idx="0">
                  <c:v>3.8</c:v>
                </c:pt>
                <c:pt idx="1">
                  <c:v>3.93</c:v>
                </c:pt>
                <c:pt idx="2">
                  <c:v>3.99</c:v>
                </c:pt>
                <c:pt idx="3">
                  <c:v>3.97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15559848"/>
        <c:axId val="715784408"/>
      </c:barChart>
      <c:catAx>
        <c:axId val="71555984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Administration Time</a:t>
                </a:r>
              </a:p>
            </c:rich>
          </c:tx>
          <c:overlay val="0"/>
        </c:title>
        <c:majorTickMark val="out"/>
        <c:minorTickMark val="none"/>
        <c:tickLblPos val="nextTo"/>
        <c:crossAx val="715784408"/>
        <c:crosses val="autoZero"/>
        <c:auto val="1"/>
        <c:lblAlgn val="ctr"/>
        <c:lblOffset val="100"/>
        <c:noMultiLvlLbl val="0"/>
      </c:catAx>
      <c:valAx>
        <c:axId val="715784408"/>
        <c:scaling>
          <c:orientation val="minMax"/>
          <c:max val="5.0"/>
          <c:min val="0.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Average Domain Score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71555984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Average Perceived RtI Skills Applied to Academic Content: SBLT, Pilot Staff, and Comparison School Staff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Sheet1!$B$2</c:f>
              <c:strCache>
                <c:ptCount val="1"/>
                <c:pt idx="0">
                  <c:v>SBLT</c:v>
                </c:pt>
              </c:strCache>
            </c:strRef>
          </c:tx>
          <c:invertIfNegative val="0"/>
          <c:cat>
            <c:strRef>
              <c:f>Sheet1!$A$3:$A$6</c:f>
              <c:strCache>
                <c:ptCount val="4"/>
                <c:pt idx="0">
                  <c:v>Beginning of Year 1</c:v>
                </c:pt>
                <c:pt idx="1">
                  <c:v>End of Year 1</c:v>
                </c:pt>
                <c:pt idx="2">
                  <c:v>End of Year 2</c:v>
                </c:pt>
                <c:pt idx="3">
                  <c:v>End of Year 3</c:v>
                </c:pt>
              </c:strCache>
            </c:strRef>
          </c:cat>
          <c:val>
            <c:numRef>
              <c:f>Sheet1!$B$3:$B$6</c:f>
              <c:numCache>
                <c:formatCode>General</c:formatCode>
                <c:ptCount val="4"/>
                <c:pt idx="0">
                  <c:v>3.54</c:v>
                </c:pt>
                <c:pt idx="1">
                  <c:v>3.86</c:v>
                </c:pt>
                <c:pt idx="2">
                  <c:v>3.85</c:v>
                </c:pt>
                <c:pt idx="3">
                  <c:v>4.03</c:v>
                </c:pt>
              </c:numCache>
            </c:numRef>
          </c:val>
        </c:ser>
        <c:ser>
          <c:idx val="1"/>
          <c:order val="1"/>
          <c:tx>
            <c:strRef>
              <c:f>Sheet1!$C$2</c:f>
              <c:strCache>
                <c:ptCount val="1"/>
                <c:pt idx="0">
                  <c:v>Pilot Staff</c:v>
                </c:pt>
              </c:strCache>
            </c:strRef>
          </c:tx>
          <c:invertIfNegative val="0"/>
          <c:cat>
            <c:strRef>
              <c:f>Sheet1!$A$3:$A$6</c:f>
              <c:strCache>
                <c:ptCount val="4"/>
                <c:pt idx="0">
                  <c:v>Beginning of Year 1</c:v>
                </c:pt>
                <c:pt idx="1">
                  <c:v>End of Year 1</c:v>
                </c:pt>
                <c:pt idx="2">
                  <c:v>End of Year 2</c:v>
                </c:pt>
                <c:pt idx="3">
                  <c:v>End of Year 3</c:v>
                </c:pt>
              </c:strCache>
            </c:strRef>
          </c:cat>
          <c:val>
            <c:numRef>
              <c:f>Sheet1!$C$3:$C$6</c:f>
              <c:numCache>
                <c:formatCode>General</c:formatCode>
                <c:ptCount val="4"/>
                <c:pt idx="0">
                  <c:v>3.38</c:v>
                </c:pt>
                <c:pt idx="1">
                  <c:v>3.58</c:v>
                </c:pt>
                <c:pt idx="2">
                  <c:v>3.66</c:v>
                </c:pt>
                <c:pt idx="3">
                  <c:v>3.81</c:v>
                </c:pt>
              </c:numCache>
            </c:numRef>
          </c:val>
        </c:ser>
        <c:ser>
          <c:idx val="2"/>
          <c:order val="2"/>
          <c:tx>
            <c:strRef>
              <c:f>Sheet1!$D$2</c:f>
              <c:strCache>
                <c:ptCount val="1"/>
                <c:pt idx="0">
                  <c:v>Comparison Staff</c:v>
                </c:pt>
              </c:strCache>
            </c:strRef>
          </c:tx>
          <c:invertIfNegative val="0"/>
          <c:cat>
            <c:strRef>
              <c:f>Sheet1!$A$3:$A$6</c:f>
              <c:strCache>
                <c:ptCount val="4"/>
                <c:pt idx="0">
                  <c:v>Beginning of Year 1</c:v>
                </c:pt>
                <c:pt idx="1">
                  <c:v>End of Year 1</c:v>
                </c:pt>
                <c:pt idx="2">
                  <c:v>End of Year 2</c:v>
                </c:pt>
                <c:pt idx="3">
                  <c:v>End of Year 3</c:v>
                </c:pt>
              </c:strCache>
            </c:strRef>
          </c:cat>
          <c:val>
            <c:numRef>
              <c:f>Sheet1!$D$3:$D$6</c:f>
              <c:numCache>
                <c:formatCode>General</c:formatCode>
                <c:ptCount val="4"/>
                <c:pt idx="0">
                  <c:v>3.57</c:v>
                </c:pt>
                <c:pt idx="1">
                  <c:v>3.59</c:v>
                </c:pt>
                <c:pt idx="2">
                  <c:v>3.61</c:v>
                </c:pt>
                <c:pt idx="3">
                  <c:v>3.62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15471896"/>
        <c:axId val="840732088"/>
      </c:barChart>
      <c:catAx>
        <c:axId val="7154718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Administration Time</a:t>
                </a:r>
              </a:p>
            </c:rich>
          </c:tx>
          <c:overlay val="0"/>
        </c:title>
        <c:majorTickMark val="out"/>
        <c:minorTickMark val="none"/>
        <c:tickLblPos val="nextTo"/>
        <c:crossAx val="840732088"/>
        <c:crosses val="autoZero"/>
        <c:auto val="1"/>
        <c:lblAlgn val="ctr"/>
        <c:lblOffset val="100"/>
        <c:noMultiLvlLbl val="0"/>
      </c:catAx>
      <c:valAx>
        <c:axId val="840732088"/>
        <c:scaling>
          <c:orientation val="minMax"/>
          <c:max val="5.0"/>
          <c:min val="0.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Average Domain Score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71547189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Average Perceived RtI Skills Applied to Behavior Content: SBLT, Pilot Staff, and Comparison School Staff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Sheet1!$B$11</c:f>
              <c:strCache>
                <c:ptCount val="1"/>
                <c:pt idx="0">
                  <c:v>SBLT</c:v>
                </c:pt>
              </c:strCache>
            </c:strRef>
          </c:tx>
          <c:invertIfNegative val="0"/>
          <c:cat>
            <c:strRef>
              <c:f>Sheet1!$A$12:$A$15</c:f>
              <c:strCache>
                <c:ptCount val="4"/>
                <c:pt idx="0">
                  <c:v>Beginning of Year 1</c:v>
                </c:pt>
                <c:pt idx="1">
                  <c:v>End of Year 1</c:v>
                </c:pt>
                <c:pt idx="2">
                  <c:v>End of Year 2</c:v>
                </c:pt>
                <c:pt idx="3">
                  <c:v>End of Year 3</c:v>
                </c:pt>
              </c:strCache>
            </c:strRef>
          </c:cat>
          <c:val>
            <c:numRef>
              <c:f>Sheet1!$B$12:$B$15</c:f>
              <c:numCache>
                <c:formatCode>General</c:formatCode>
                <c:ptCount val="4"/>
                <c:pt idx="0">
                  <c:v>3.27</c:v>
                </c:pt>
                <c:pt idx="1">
                  <c:v>3.59</c:v>
                </c:pt>
                <c:pt idx="2">
                  <c:v>3.46</c:v>
                </c:pt>
                <c:pt idx="3">
                  <c:v>3.54</c:v>
                </c:pt>
              </c:numCache>
            </c:numRef>
          </c:val>
        </c:ser>
        <c:ser>
          <c:idx val="1"/>
          <c:order val="1"/>
          <c:tx>
            <c:strRef>
              <c:f>Sheet1!$C$11</c:f>
              <c:strCache>
                <c:ptCount val="1"/>
                <c:pt idx="0">
                  <c:v>Pilot Staff</c:v>
                </c:pt>
              </c:strCache>
            </c:strRef>
          </c:tx>
          <c:invertIfNegative val="0"/>
          <c:cat>
            <c:strRef>
              <c:f>Sheet1!$A$12:$A$15</c:f>
              <c:strCache>
                <c:ptCount val="4"/>
                <c:pt idx="0">
                  <c:v>Beginning of Year 1</c:v>
                </c:pt>
                <c:pt idx="1">
                  <c:v>End of Year 1</c:v>
                </c:pt>
                <c:pt idx="2">
                  <c:v>End of Year 2</c:v>
                </c:pt>
                <c:pt idx="3">
                  <c:v>End of Year 3</c:v>
                </c:pt>
              </c:strCache>
            </c:strRef>
          </c:cat>
          <c:val>
            <c:numRef>
              <c:f>Sheet1!$C$12:$C$15</c:f>
              <c:numCache>
                <c:formatCode>General</c:formatCode>
                <c:ptCount val="4"/>
                <c:pt idx="0">
                  <c:v>3.16</c:v>
                </c:pt>
                <c:pt idx="1">
                  <c:v>3.38</c:v>
                </c:pt>
                <c:pt idx="2">
                  <c:v>3.4</c:v>
                </c:pt>
                <c:pt idx="3">
                  <c:v>3.47</c:v>
                </c:pt>
              </c:numCache>
            </c:numRef>
          </c:val>
        </c:ser>
        <c:ser>
          <c:idx val="2"/>
          <c:order val="2"/>
          <c:tx>
            <c:strRef>
              <c:f>Sheet1!$D$11</c:f>
              <c:strCache>
                <c:ptCount val="1"/>
                <c:pt idx="0">
                  <c:v>Comparison Staff</c:v>
                </c:pt>
              </c:strCache>
            </c:strRef>
          </c:tx>
          <c:invertIfNegative val="0"/>
          <c:cat>
            <c:strRef>
              <c:f>Sheet1!$A$12:$A$15</c:f>
              <c:strCache>
                <c:ptCount val="4"/>
                <c:pt idx="0">
                  <c:v>Beginning of Year 1</c:v>
                </c:pt>
                <c:pt idx="1">
                  <c:v>End of Year 1</c:v>
                </c:pt>
                <c:pt idx="2">
                  <c:v>End of Year 2</c:v>
                </c:pt>
                <c:pt idx="3">
                  <c:v>End of Year 3</c:v>
                </c:pt>
              </c:strCache>
            </c:strRef>
          </c:cat>
          <c:val>
            <c:numRef>
              <c:f>Sheet1!$D$12:$D$15</c:f>
              <c:numCache>
                <c:formatCode>General</c:formatCode>
                <c:ptCount val="4"/>
                <c:pt idx="0">
                  <c:v>3.36</c:v>
                </c:pt>
                <c:pt idx="1">
                  <c:v>3.38</c:v>
                </c:pt>
                <c:pt idx="2">
                  <c:v>3.37</c:v>
                </c:pt>
                <c:pt idx="3">
                  <c:v>3.4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15441032"/>
        <c:axId val="808566680"/>
      </c:barChart>
      <c:catAx>
        <c:axId val="7154410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Administration Time</a:t>
                </a:r>
              </a:p>
            </c:rich>
          </c:tx>
          <c:overlay val="0"/>
        </c:title>
        <c:majorTickMark val="out"/>
        <c:minorTickMark val="none"/>
        <c:tickLblPos val="nextTo"/>
        <c:crossAx val="808566680"/>
        <c:crosses val="autoZero"/>
        <c:auto val="1"/>
        <c:lblAlgn val="ctr"/>
        <c:lblOffset val="100"/>
        <c:noMultiLvlLbl val="0"/>
      </c:catAx>
      <c:valAx>
        <c:axId val="808566680"/>
        <c:scaling>
          <c:orientation val="minMax"/>
          <c:max val="5.0"/>
          <c:min val="0.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Average Domain Score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71544103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Average Perceived Data Manipulation</a:t>
            </a:r>
            <a:r>
              <a:rPr lang="en-US" baseline="0"/>
              <a:t> and Technology Use</a:t>
            </a:r>
            <a:r>
              <a:rPr lang="en-US"/>
              <a:t> Skills: SBLT, Pilot Staff, and Comparison School Staff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Sheet1!$B$20</c:f>
              <c:strCache>
                <c:ptCount val="1"/>
                <c:pt idx="0">
                  <c:v>SBLT</c:v>
                </c:pt>
              </c:strCache>
            </c:strRef>
          </c:tx>
          <c:invertIfNegative val="0"/>
          <c:cat>
            <c:strRef>
              <c:f>Sheet1!$A$21:$A$24</c:f>
              <c:strCache>
                <c:ptCount val="4"/>
                <c:pt idx="0">
                  <c:v>Beginning of Year 1</c:v>
                </c:pt>
                <c:pt idx="1">
                  <c:v>End of Year 1</c:v>
                </c:pt>
                <c:pt idx="2">
                  <c:v>End of Year 2</c:v>
                </c:pt>
                <c:pt idx="3">
                  <c:v>End of Year 3</c:v>
                </c:pt>
              </c:strCache>
            </c:strRef>
          </c:cat>
          <c:val>
            <c:numRef>
              <c:f>Sheet1!$B$21:$B$24</c:f>
              <c:numCache>
                <c:formatCode>General</c:formatCode>
                <c:ptCount val="4"/>
                <c:pt idx="0">
                  <c:v>3.05</c:v>
                </c:pt>
                <c:pt idx="1">
                  <c:v>3.41</c:v>
                </c:pt>
                <c:pt idx="2">
                  <c:v>3.33</c:v>
                </c:pt>
                <c:pt idx="3">
                  <c:v>3.58</c:v>
                </c:pt>
              </c:numCache>
            </c:numRef>
          </c:val>
        </c:ser>
        <c:ser>
          <c:idx val="1"/>
          <c:order val="1"/>
          <c:tx>
            <c:strRef>
              <c:f>Sheet1!$C$20</c:f>
              <c:strCache>
                <c:ptCount val="1"/>
                <c:pt idx="0">
                  <c:v>Pilot Staff</c:v>
                </c:pt>
              </c:strCache>
            </c:strRef>
          </c:tx>
          <c:invertIfNegative val="0"/>
          <c:cat>
            <c:strRef>
              <c:f>Sheet1!$A$21:$A$24</c:f>
              <c:strCache>
                <c:ptCount val="4"/>
                <c:pt idx="0">
                  <c:v>Beginning of Year 1</c:v>
                </c:pt>
                <c:pt idx="1">
                  <c:v>End of Year 1</c:v>
                </c:pt>
                <c:pt idx="2">
                  <c:v>End of Year 2</c:v>
                </c:pt>
                <c:pt idx="3">
                  <c:v>End of Year 3</c:v>
                </c:pt>
              </c:strCache>
            </c:strRef>
          </c:cat>
          <c:val>
            <c:numRef>
              <c:f>Sheet1!$C$21:$C$24</c:f>
              <c:numCache>
                <c:formatCode>General</c:formatCode>
                <c:ptCount val="4"/>
                <c:pt idx="0">
                  <c:v>2.84</c:v>
                </c:pt>
                <c:pt idx="1">
                  <c:v>3.06</c:v>
                </c:pt>
                <c:pt idx="2">
                  <c:v>3.11</c:v>
                </c:pt>
                <c:pt idx="3">
                  <c:v>3.31</c:v>
                </c:pt>
              </c:numCache>
            </c:numRef>
          </c:val>
        </c:ser>
        <c:ser>
          <c:idx val="2"/>
          <c:order val="2"/>
          <c:tx>
            <c:strRef>
              <c:f>Sheet1!$D$20</c:f>
              <c:strCache>
                <c:ptCount val="1"/>
                <c:pt idx="0">
                  <c:v>Comparison Staff</c:v>
                </c:pt>
              </c:strCache>
            </c:strRef>
          </c:tx>
          <c:invertIfNegative val="0"/>
          <c:cat>
            <c:strRef>
              <c:f>Sheet1!$A$21:$A$24</c:f>
              <c:strCache>
                <c:ptCount val="4"/>
                <c:pt idx="0">
                  <c:v>Beginning of Year 1</c:v>
                </c:pt>
                <c:pt idx="1">
                  <c:v>End of Year 1</c:v>
                </c:pt>
                <c:pt idx="2">
                  <c:v>End of Year 2</c:v>
                </c:pt>
                <c:pt idx="3">
                  <c:v>End of Year 3</c:v>
                </c:pt>
              </c:strCache>
            </c:strRef>
          </c:cat>
          <c:val>
            <c:numRef>
              <c:f>Sheet1!$D$21:$D$24</c:f>
              <c:numCache>
                <c:formatCode>General</c:formatCode>
                <c:ptCount val="4"/>
                <c:pt idx="0">
                  <c:v>2.92</c:v>
                </c:pt>
                <c:pt idx="1">
                  <c:v>3.03</c:v>
                </c:pt>
                <c:pt idx="2">
                  <c:v>3.01</c:v>
                </c:pt>
                <c:pt idx="3">
                  <c:v>3.05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09232936"/>
        <c:axId val="840922120"/>
      </c:barChart>
      <c:catAx>
        <c:axId val="8092329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Administration Time</a:t>
                </a:r>
              </a:p>
            </c:rich>
          </c:tx>
          <c:overlay val="0"/>
        </c:title>
        <c:majorTickMark val="out"/>
        <c:minorTickMark val="none"/>
        <c:tickLblPos val="nextTo"/>
        <c:crossAx val="840922120"/>
        <c:crosses val="autoZero"/>
        <c:auto val="1"/>
        <c:lblAlgn val="ctr"/>
        <c:lblOffset val="100"/>
        <c:noMultiLvlLbl val="0"/>
      </c:catAx>
      <c:valAx>
        <c:axId val="840922120"/>
        <c:scaling>
          <c:orientation val="minMax"/>
          <c:max val="5.0"/>
          <c:min val="0.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Average Domain Score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80923293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6EF384-D31A-8748-8070-EA5C46BC7BC5}" type="datetimeFigureOut">
              <a:rPr lang="en-US" smtClean="0"/>
              <a:pPr/>
              <a:t>4/16/11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D5A8C7-9FD6-914F-9896-AFC8E5C11A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36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D5A8C7-9FD6-914F-9896-AFC8E5C11A9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A06AB0-2470-5040-B589-2E0A59237A46}" type="slidenum">
              <a:rPr lang="en-US"/>
              <a:pPr/>
              <a:t>15</a:t>
            </a:fld>
            <a:endParaRPr lang="en-US"/>
          </a:p>
        </p:txBody>
      </p:sp>
      <p:sp>
        <p:nvSpPr>
          <p:cNvPr id="2355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DC0893CE-6B81-A049-87EA-C6B13543D0F0}" type="slidenum">
              <a:rPr lang="en-US" sz="1200">
                <a:ea typeface="ＭＳ Ｐゴシック" pitchFamily="-112" charset="-128"/>
                <a:cs typeface="ＭＳ Ｐゴシック" pitchFamily="-112" charset="-128"/>
              </a:rPr>
              <a:pPr algn="r" eaLnBrk="0" hangingPunct="0"/>
              <a:t>16</a:t>
            </a:fld>
            <a:endParaRPr lang="en-US" sz="1200"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3107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1076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D5A8C7-9FD6-914F-9896-AFC8E5C11A9D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The scope and sequence for training in year one was training teams across 5 days through the year on the use of a PS model.  Day 1 consisted of overview, philosophical foundations, historical problems with traditional ways of working with student problems and introduction to PS model and systems change model, including a three-tiered model for service delivery.  Days 2 through 5, each, consisted of focus on one of 4 steps to the PS model in use in Florida: PID, PA, Plan Development and Implementation, and </a:t>
            </a:r>
            <a:r>
              <a:rPr lang="en-US" dirty="0" err="1"/>
              <a:t>RtI</a:t>
            </a:r>
            <a:r>
              <a:rPr lang="en-US" dirty="0"/>
              <a:t> Evaluation.  As a context for training PS, teams were taught to apply steps of PS to Tier 1, or the CORE instruction/services provided to all students.  Additionally, they were provided with strategies and information concerning consensus building.  In year 2, training is being provided across 4 days through the year with a focus on building upon efforts at Tier 1 and related consensus activities to begin addressing a use of PS at Tier 2 along with emphasis on building infrastructure at all three tiers.  Additionally, training in year 2 has been focused on accountability through instruction on strategies to measure fidelity of both using PS model and implementing interventions.  Training content for year 3 is in planning, will involve 4 days across the school-year and will be developed based upon data collected from the schools and input from coaches and Regional Coordinators.  </a:t>
            </a:r>
          </a:p>
        </p:txBody>
      </p:sp>
      <p:sp>
        <p:nvSpPr>
          <p:cNvPr id="1434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454E01EF-7638-FC49-BD90-2AE15FE06B70}" type="slidenum">
              <a:rPr lang="en-US" sz="1200">
                <a:latin typeface="Calibri" pitchFamily="-112" charset="0"/>
                <a:ea typeface="Arial" pitchFamily="-112" charset="0"/>
                <a:cs typeface="Arial" pitchFamily="-112" charset="0"/>
              </a:rPr>
              <a:pPr algn="r"/>
              <a:t>18</a:t>
            </a:fld>
            <a:endParaRPr lang="en-US" sz="1200">
              <a:latin typeface="Calibri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0C9F47-1C6F-7E4C-84B2-DAADE53D256C}" type="slidenum">
              <a:rPr lang="en-US"/>
              <a:pPr/>
              <a:t>25</a:t>
            </a:fld>
            <a:endParaRPr lang="en-US"/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F4D962-5124-344F-9BE3-7BAE2BD05751}" type="slidenum">
              <a:rPr lang="en-US"/>
              <a:pPr/>
              <a:t>26</a:t>
            </a:fld>
            <a:endParaRPr lang="en-US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D5A8C7-9FD6-914F-9896-AFC8E5C11A9D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D5A8C7-9FD6-914F-9896-AFC8E5C11A9D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26561ACC-B798-4D42-A3BB-727B687E565E}" type="slidenum">
              <a:rPr lang="en-US"/>
              <a:pPr/>
              <a:t>4</a:t>
            </a:fld>
            <a:endParaRPr lang="en-U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53EF1F08-D087-4546-B918-0894F6703545}" type="slidenum">
              <a:rPr lang="en-US"/>
              <a:pPr/>
              <a:t>5</a:t>
            </a:fld>
            <a:endParaRPr lang="en-US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1E43FB-ECDC-CD40-937D-3854923CEA3B}" type="slidenum">
              <a:rPr lang="en-US"/>
              <a:pPr/>
              <a:t>6</a:t>
            </a:fld>
            <a:endParaRPr lang="en-US"/>
          </a:p>
        </p:txBody>
      </p:sp>
      <p:sp>
        <p:nvSpPr>
          <p:cNvPr id="154112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41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6583" y="687377"/>
            <a:ext cx="4544835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DBE6B8C-A224-D242-9DE0-356281F045C5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C35B0E04-E95C-5B40-994C-7C84391EC86C}" type="slidenum">
              <a:rPr lang="en-US"/>
              <a:pPr/>
              <a:t>9</a:t>
            </a:fld>
            <a:endParaRPr 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D5A8C7-9FD6-914F-9896-AFC8E5C11A9D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A53BB5-B9DC-6540-A9A4-30D15A74D48E}" type="slidenum">
              <a:rPr lang="en-US"/>
              <a:pPr/>
              <a:t>13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E83601-2A8E-7B42-89B7-392BB514212A}" type="slidenum">
              <a:rPr lang="en-US"/>
              <a:pPr/>
              <a:t>14</a:t>
            </a:fld>
            <a:endParaRPr lang="en-US"/>
          </a:p>
        </p:txBody>
      </p:sp>
      <p:sp>
        <p:nvSpPr>
          <p:cNvPr id="2662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65C5-EBC9-EE41-9531-55559881B4C0}" type="datetimeFigureOut">
              <a:rPr lang="en-US" smtClean="0"/>
              <a:pPr/>
              <a:t>4/16/11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BAF8-95A8-174C-8B70-14ED72AA51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65C5-EBC9-EE41-9531-55559881B4C0}" type="datetimeFigureOut">
              <a:rPr lang="en-US" smtClean="0"/>
              <a:pPr/>
              <a:t>4/16/11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BAF8-95A8-174C-8B70-14ED72AA51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65C5-EBC9-EE41-9531-55559881B4C0}" type="datetimeFigureOut">
              <a:rPr lang="en-US" smtClean="0"/>
              <a:pPr/>
              <a:t>4/16/11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BAF8-95A8-174C-8B70-14ED72AA51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fld id="{21022426-CEC7-5842-8760-B1B51B2EFD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65C5-EBC9-EE41-9531-55559881B4C0}" type="datetimeFigureOut">
              <a:rPr lang="en-US" smtClean="0"/>
              <a:pPr/>
              <a:t>4/16/11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BAF8-95A8-174C-8B70-14ED72AA51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65C5-EBC9-EE41-9531-55559881B4C0}" type="datetimeFigureOut">
              <a:rPr lang="en-US" smtClean="0"/>
              <a:pPr/>
              <a:t>4/16/11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BAF8-95A8-174C-8B70-14ED72AA51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65C5-EBC9-EE41-9531-55559881B4C0}" type="datetimeFigureOut">
              <a:rPr lang="en-US" smtClean="0"/>
              <a:pPr/>
              <a:t>4/16/11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BAF8-95A8-174C-8B70-14ED72AA51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65C5-EBC9-EE41-9531-55559881B4C0}" type="datetimeFigureOut">
              <a:rPr lang="en-US" smtClean="0"/>
              <a:pPr/>
              <a:t>4/16/11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BAF8-95A8-174C-8B70-14ED72AA51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65C5-EBC9-EE41-9531-55559881B4C0}" type="datetimeFigureOut">
              <a:rPr lang="en-US" smtClean="0"/>
              <a:pPr/>
              <a:t>4/16/11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BAF8-95A8-174C-8B70-14ED72AA51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65C5-EBC9-EE41-9531-55559881B4C0}" type="datetimeFigureOut">
              <a:rPr lang="en-US" smtClean="0"/>
              <a:pPr/>
              <a:t>4/16/11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BAF8-95A8-174C-8B70-14ED72AA51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65C5-EBC9-EE41-9531-55559881B4C0}" type="datetimeFigureOut">
              <a:rPr lang="en-US" smtClean="0"/>
              <a:pPr/>
              <a:t>4/16/11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BAF8-95A8-174C-8B70-14ED72AA51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65C5-EBC9-EE41-9531-55559881B4C0}" type="datetimeFigureOut">
              <a:rPr lang="en-US" smtClean="0"/>
              <a:pPr/>
              <a:t>4/16/11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BAF8-95A8-174C-8B70-14ED72AA51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765C5-EBC9-EE41-9531-55559881B4C0}" type="datetimeFigureOut">
              <a:rPr lang="en-US" smtClean="0"/>
              <a:pPr/>
              <a:t>4/16/11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7BAF8-95A8-174C-8B70-14ED72AA518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9541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Relationship Between Systematic Professional Development and Educators’ Beliefs and Perceived </a:t>
            </a:r>
            <a:r>
              <a:rPr lang="en-US" dirty="0" err="1" smtClean="0"/>
              <a:t>RtI</a:t>
            </a:r>
            <a:r>
              <a:rPr lang="en-US" dirty="0" smtClean="0"/>
              <a:t> Skills: Preliminary Findings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Jose Castillo, Ph.D.</a:t>
            </a:r>
          </a:p>
          <a:p>
            <a:r>
              <a:rPr lang="en-US" dirty="0" smtClean="0"/>
              <a:t>FASP Annual Conference</a:t>
            </a:r>
          </a:p>
          <a:p>
            <a:r>
              <a:rPr lang="en-US" dirty="0" smtClean="0"/>
              <a:t>November 2010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Effective Professional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Systematic and ongoing</a:t>
            </a:r>
          </a:p>
          <a:p>
            <a:r>
              <a:rPr lang="en-US" dirty="0" smtClean="0"/>
              <a:t>Includes 3-4 stages </a:t>
            </a:r>
            <a:r>
              <a:rPr lang="en-US" sz="1730" dirty="0" smtClean="0"/>
              <a:t>(Joyce &amp; Showers, 2002)</a:t>
            </a:r>
          </a:p>
          <a:p>
            <a:pPr lvl="1"/>
            <a:r>
              <a:rPr lang="en-US" dirty="0" smtClean="0"/>
              <a:t>Theory/Rationale</a:t>
            </a:r>
          </a:p>
          <a:p>
            <a:pPr lvl="1"/>
            <a:r>
              <a:rPr lang="en-US" dirty="0" smtClean="0"/>
              <a:t>Demonstration/Modeling</a:t>
            </a:r>
          </a:p>
          <a:p>
            <a:pPr lvl="1"/>
            <a:r>
              <a:rPr lang="en-US" dirty="0" smtClean="0"/>
              <a:t>Opportunities to practice</a:t>
            </a:r>
          </a:p>
          <a:p>
            <a:pPr lvl="1"/>
            <a:r>
              <a:rPr lang="en-US" dirty="0" smtClean="0"/>
              <a:t>Collaborative feedback</a:t>
            </a:r>
          </a:p>
          <a:p>
            <a:r>
              <a:rPr lang="en-US" dirty="0" smtClean="0"/>
              <a:t>Should result in increased skills and capacity to implement</a:t>
            </a:r>
          </a:p>
          <a:p>
            <a:r>
              <a:rPr lang="en-US" dirty="0" smtClean="0"/>
              <a:t>To what extent does this professional development model generalize to training educators on PS/</a:t>
            </a:r>
            <a:r>
              <a:rPr lang="en-US" dirty="0" err="1" smtClean="0"/>
              <a:t>RtI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None/>
            </a:pPr>
            <a:r>
              <a:rPr lang="en-US" dirty="0" smtClean="0"/>
              <a:t>What is the relationship between a systematic professional development model and</a:t>
            </a:r>
          </a:p>
          <a:p>
            <a:pPr marL="514350" indent="-514350">
              <a:buAutoNum type="arabicParenR"/>
            </a:pPr>
            <a:r>
              <a:rPr lang="en-US" dirty="0" smtClean="0"/>
              <a:t>Educators’ beliefs regarding:</a:t>
            </a:r>
          </a:p>
          <a:p>
            <a:pPr marL="914400" lvl="1" indent="-514350">
              <a:buFont typeface="+mj-lt"/>
              <a:buAutoNum type="alphaLcParenR"/>
            </a:pPr>
            <a:r>
              <a:rPr lang="en-US" dirty="0" smtClean="0"/>
              <a:t>Academic performance and capabilities of students with disabilities?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n-US" dirty="0" smtClean="0"/>
              <a:t>Data-based decision-making?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n-US" dirty="0" smtClean="0"/>
              <a:t>Functions of core and supplemental instruction?</a:t>
            </a:r>
          </a:p>
          <a:p>
            <a:pPr marL="514350" indent="-514350">
              <a:buNone/>
            </a:pPr>
            <a:r>
              <a:rPr lang="en-US" dirty="0" smtClean="0"/>
              <a:t>2) Educators’ perceptions regarding their:</a:t>
            </a:r>
          </a:p>
          <a:p>
            <a:pPr marL="914400" lvl="1" indent="-514350">
              <a:buFont typeface="+mj-lt"/>
              <a:buAutoNum type="alphaLcParenR"/>
            </a:pPr>
            <a:r>
              <a:rPr lang="en-US" dirty="0" err="1" smtClean="0"/>
              <a:t>RtI</a:t>
            </a:r>
            <a:r>
              <a:rPr lang="en-US" dirty="0" smtClean="0"/>
              <a:t> skills applied to academic content?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n-US" dirty="0" err="1" smtClean="0"/>
              <a:t>RtI</a:t>
            </a:r>
            <a:r>
              <a:rPr lang="en-US" dirty="0" smtClean="0"/>
              <a:t> skills applied to behavior content?</a:t>
            </a:r>
          </a:p>
          <a:p>
            <a:pPr marL="915988" lvl="1" indent="-515938">
              <a:buFont typeface="+mj-lt"/>
              <a:buAutoNum type="alphaLcParenR"/>
              <a:tabLst>
                <a:tab pos="568325" algn="l"/>
              </a:tabLst>
            </a:pPr>
            <a:r>
              <a:rPr lang="en-US" dirty="0" smtClean="0"/>
              <a:t>Data manipulation and technology use skills?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76275"/>
            <a:ext cx="7772400" cy="1009650"/>
          </a:xfrm>
        </p:spPr>
        <p:txBody>
          <a:bodyPr>
            <a:normAutofit fontScale="90000"/>
          </a:bodyPr>
          <a:lstStyle/>
          <a:p>
            <a:r>
              <a:rPr lang="en-US" sz="4000"/>
              <a:t>Difference Between Evaluation &amp; Research</a:t>
            </a:r>
          </a:p>
        </p:txBody>
      </p:sp>
      <p:grpSp>
        <p:nvGrpSpPr>
          <p:cNvPr id="2" name="Group 3"/>
          <p:cNvGrpSpPr>
            <a:grpSpLocks noGrp="1" noChangeAspect="1"/>
          </p:cNvGrpSpPr>
          <p:nvPr/>
        </p:nvGrpSpPr>
        <p:grpSpPr bwMode="auto">
          <a:xfrm>
            <a:off x="2133600" y="2057400"/>
            <a:ext cx="4705350" cy="4114800"/>
            <a:chOff x="288" y="736"/>
            <a:chExt cx="5184" cy="2851"/>
          </a:xfrm>
        </p:grpSpPr>
        <p:sp>
          <p:nvSpPr>
            <p:cNvPr id="9220" name="AutoShape 4"/>
            <p:cNvSpPr>
              <a:spLocks noChangeAspect="1" noChangeArrowheads="1" noTextEdit="1"/>
            </p:cNvSpPr>
            <p:nvPr/>
          </p:nvSpPr>
          <p:spPr bwMode="auto">
            <a:xfrm>
              <a:off x="288" y="736"/>
              <a:ext cx="5184" cy="285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1" name="_s13320"/>
            <p:cNvSpPr>
              <a:spLocks noChangeArrowheads="1" noTextEdit="1"/>
            </p:cNvSpPr>
            <p:nvPr/>
          </p:nvSpPr>
          <p:spPr bwMode="auto">
            <a:xfrm>
              <a:off x="2753" y="1627"/>
              <a:ext cx="1069" cy="1069"/>
            </a:xfrm>
            <a:prstGeom prst="ellipse">
              <a:avLst/>
            </a:prstGeom>
            <a:solidFill>
              <a:schemeClr val="hlink">
                <a:alpha val="50000"/>
              </a:schemeClr>
            </a:solidFill>
            <a:ln w="4699">
              <a:solidFill>
                <a:schemeClr val="hlink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2" name="_s13321"/>
            <p:cNvSpPr>
              <a:spLocks noChangeArrowheads="1"/>
            </p:cNvSpPr>
            <p:nvPr/>
          </p:nvSpPr>
          <p:spPr bwMode="auto">
            <a:xfrm>
              <a:off x="3928" y="2028"/>
              <a:ext cx="1069" cy="267"/>
            </a:xfrm>
            <a:prstGeom prst="rect">
              <a:avLst/>
            </a:prstGeom>
            <a:noFill/>
            <a:ln>
              <a:noFill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800"/>
                <a:t>Evaluation</a:t>
              </a:r>
            </a:p>
          </p:txBody>
        </p:sp>
        <p:sp>
          <p:nvSpPr>
            <p:cNvPr id="9223" name="_s13322"/>
            <p:cNvSpPr>
              <a:spLocks noChangeArrowheads="1" noTextEdit="1"/>
            </p:cNvSpPr>
            <p:nvPr/>
          </p:nvSpPr>
          <p:spPr bwMode="auto">
            <a:xfrm>
              <a:off x="1938" y="1627"/>
              <a:ext cx="1069" cy="1069"/>
            </a:xfrm>
            <a:prstGeom prst="ellipse">
              <a:avLst/>
            </a:prstGeom>
            <a:solidFill>
              <a:schemeClr val="folHlink">
                <a:alpha val="50000"/>
              </a:schemeClr>
            </a:solidFill>
            <a:ln w="4670">
              <a:solidFill>
                <a:schemeClr val="folHlink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4" name="_s13323"/>
            <p:cNvSpPr>
              <a:spLocks noChangeArrowheads="1"/>
            </p:cNvSpPr>
            <p:nvPr/>
          </p:nvSpPr>
          <p:spPr bwMode="auto">
            <a:xfrm>
              <a:off x="762" y="2028"/>
              <a:ext cx="1069" cy="267"/>
            </a:xfrm>
            <a:prstGeom prst="rect">
              <a:avLst/>
            </a:prstGeom>
            <a:noFill/>
            <a:ln>
              <a:noFill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800"/>
                <a:t>Research</a:t>
              </a:r>
            </a:p>
          </p:txBody>
        </p:sp>
      </p:grpSp>
      <p:sp>
        <p:nvSpPr>
          <p:cNvPr id="9225" name="AutoShape 9"/>
          <p:cNvSpPr>
            <a:spLocks noChangeArrowheads="1"/>
          </p:cNvSpPr>
          <p:nvPr/>
        </p:nvSpPr>
        <p:spPr bwMode="auto">
          <a:xfrm>
            <a:off x="6781800" y="2743200"/>
            <a:ext cx="485775" cy="976313"/>
          </a:xfrm>
          <a:prstGeom prst="upArrow">
            <a:avLst>
              <a:gd name="adj1" fmla="val 50000"/>
              <a:gd name="adj2" fmla="val 50245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6" name="AutoShape 10"/>
          <p:cNvSpPr>
            <a:spLocks noChangeArrowheads="1"/>
          </p:cNvSpPr>
          <p:nvPr/>
        </p:nvSpPr>
        <p:spPr bwMode="auto">
          <a:xfrm>
            <a:off x="1828800" y="2743200"/>
            <a:ext cx="485775" cy="976313"/>
          </a:xfrm>
          <a:prstGeom prst="upArrow">
            <a:avLst>
              <a:gd name="adj1" fmla="val 50000"/>
              <a:gd name="adj2" fmla="val 50245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1524000" y="21336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800"/>
              <a:t>“Prove”</a:t>
            </a:r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6400800" y="2209800"/>
            <a:ext cx="129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800"/>
              <a:t>“Improve”</a:t>
            </a:r>
          </a:p>
        </p:txBody>
      </p:sp>
      <p:sp>
        <p:nvSpPr>
          <p:cNvPr id="9229" name="Line 13"/>
          <p:cNvSpPr>
            <a:spLocks noChangeShapeType="1"/>
          </p:cNvSpPr>
          <p:nvPr/>
        </p:nvSpPr>
        <p:spPr bwMode="auto">
          <a:xfrm>
            <a:off x="4572000" y="5334000"/>
            <a:ext cx="2819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30" name="Line 14"/>
          <p:cNvSpPr>
            <a:spLocks noChangeShapeType="1"/>
          </p:cNvSpPr>
          <p:nvPr/>
        </p:nvSpPr>
        <p:spPr bwMode="auto">
          <a:xfrm flipH="1">
            <a:off x="1600200" y="5334000"/>
            <a:ext cx="2971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1447800" y="5486400"/>
            <a:ext cx="14478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/>
              <a:t>Higher Certainty</a:t>
            </a:r>
          </a:p>
          <a:p>
            <a:pPr eaLnBrk="1" hangingPunct="1">
              <a:spcBef>
                <a:spcPct val="50000"/>
              </a:spcBef>
            </a:pPr>
            <a:r>
              <a:rPr lang="en-US" sz="1200"/>
              <a:t>Lower Relevance</a:t>
            </a: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6172200" y="5410200"/>
            <a:ext cx="16764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/>
              <a:t>Lower Certainty</a:t>
            </a:r>
          </a:p>
          <a:p>
            <a:pPr eaLnBrk="1" hangingPunct="1">
              <a:spcBef>
                <a:spcPct val="50000"/>
              </a:spcBef>
            </a:pPr>
            <a:r>
              <a:rPr lang="en-US" sz="1200"/>
              <a:t>Higher Relevance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76275"/>
            <a:ext cx="7772400" cy="1009650"/>
          </a:xfrm>
        </p:spPr>
        <p:txBody>
          <a:bodyPr/>
          <a:lstStyle/>
          <a:p>
            <a:r>
              <a:rPr lang="en-US" dirty="0"/>
              <a:t>FL PS/</a:t>
            </a:r>
            <a:r>
              <a:rPr lang="en-US" dirty="0" err="1"/>
              <a:t>RtI</a:t>
            </a:r>
            <a:r>
              <a:rPr lang="en-US" dirty="0"/>
              <a:t> Evaluation Model 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 smtClean="0"/>
              <a:t>Input-Processes-Output (IPO) </a:t>
            </a:r>
            <a:r>
              <a:rPr lang="en-US" sz="2800" dirty="0"/>
              <a:t>model used</a:t>
            </a:r>
          </a:p>
          <a:p>
            <a:r>
              <a:rPr lang="en-US" sz="2800" dirty="0"/>
              <a:t>Variables included</a:t>
            </a:r>
          </a:p>
          <a:p>
            <a:pPr lvl="1"/>
            <a:r>
              <a:rPr lang="en-US" sz="2400" dirty="0"/>
              <a:t>Levels</a:t>
            </a:r>
          </a:p>
          <a:p>
            <a:pPr lvl="1"/>
            <a:r>
              <a:rPr lang="en-US" sz="2400" dirty="0"/>
              <a:t>Inputs</a:t>
            </a:r>
          </a:p>
          <a:p>
            <a:pPr lvl="1"/>
            <a:r>
              <a:rPr lang="en-US" sz="2400" dirty="0"/>
              <a:t>Processes</a:t>
            </a:r>
          </a:p>
          <a:p>
            <a:pPr lvl="1"/>
            <a:r>
              <a:rPr lang="en-US" sz="2400" dirty="0"/>
              <a:t>Outcomes</a:t>
            </a:r>
          </a:p>
          <a:p>
            <a:pPr lvl="1"/>
            <a:r>
              <a:rPr lang="en-US" sz="2400" dirty="0"/>
              <a:t>Contextual factors</a:t>
            </a:r>
          </a:p>
          <a:p>
            <a:pPr lvl="1"/>
            <a:r>
              <a:rPr lang="en-US" sz="2400" dirty="0"/>
              <a:t>External factors</a:t>
            </a:r>
          </a:p>
          <a:p>
            <a:pPr lvl="1"/>
            <a:r>
              <a:rPr lang="en-US" sz="2400" dirty="0"/>
              <a:t>Goals &amp; objectives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76275"/>
            <a:ext cx="7772400" cy="1009650"/>
          </a:xfrm>
        </p:spPr>
        <p:txBody>
          <a:bodyPr/>
          <a:lstStyle/>
          <a:p>
            <a:r>
              <a:rPr lang="en-US"/>
              <a:t> </a:t>
            </a:r>
          </a:p>
        </p:txBody>
      </p:sp>
      <p:pic>
        <p:nvPicPr>
          <p:cNvPr id="22531" name="Picture 3" descr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Text Box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>
            <a:norm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rgbClr val="000000"/>
                </a:solidFill>
                <a:latin typeface="Calibri"/>
                <a:ea typeface="ＭＳ Ｐゴシック" pitchFamily="-112" charset="-128"/>
                <a:cs typeface="Calibri"/>
              </a:rPr>
              <a:t>Participants</a:t>
            </a:r>
            <a:endParaRPr lang="en-US" b="1" dirty="0">
              <a:solidFill>
                <a:srgbClr val="000000"/>
              </a:solidFill>
              <a:latin typeface="Calibri"/>
              <a:ea typeface="ＭＳ Ｐゴシック" pitchFamily="-112" charset="-128"/>
              <a:cs typeface="Calibri"/>
            </a:endParaRPr>
          </a:p>
        </p:txBody>
      </p:sp>
      <p:sp>
        <p:nvSpPr>
          <p:cNvPr id="130051" name="Rectangle 3"/>
          <p:cNvSpPr>
            <a:spLocks noChangeArrowheads="1"/>
          </p:cNvSpPr>
          <p:nvPr/>
        </p:nvSpPr>
        <p:spPr bwMode="auto">
          <a:xfrm>
            <a:off x="304800" y="1752600"/>
            <a:ext cx="75438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400">
              <a:ea typeface="Osaka" pitchFamily="-112" charset="-128"/>
              <a:cs typeface="Osaka" pitchFamily="-112" charset="-128"/>
            </a:endParaRPr>
          </a:p>
        </p:txBody>
      </p:sp>
      <p:pic>
        <p:nvPicPr>
          <p:cNvPr id="130053" name="Picture 3" descr="Map-of-Pilot-Districts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1724" y="1417639"/>
            <a:ext cx="5311775" cy="480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2251870"/>
            <a:ext cx="3451224" cy="166846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2000+ educators from 7 demonstration districts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34 pilot schools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27 comparison schools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4576494"/>
            <a:ext cx="5756273" cy="1649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US" sz="2400" dirty="0" smtClean="0"/>
              <a:t>Districts and schools vary in terms of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Arial"/>
              <a:buChar char="–"/>
              <a:defRPr/>
            </a:pPr>
            <a:r>
              <a:rPr lang="en-US" sz="2400" dirty="0" smtClean="0"/>
              <a:t>Geographic location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Arial"/>
              <a:buChar char="–"/>
              <a:defRPr/>
            </a:pPr>
            <a:r>
              <a:rPr lang="en-US" sz="2400" dirty="0" smtClean="0"/>
              <a:t>Student demographics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Arial"/>
              <a:buChar char="–"/>
              <a:defRPr/>
            </a:pPr>
            <a:r>
              <a:rPr lang="en-US" sz="2400" dirty="0" smtClean="0"/>
              <a:t>District size:  6,200 – 105,000 students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Florida PS/</a:t>
            </a:r>
            <a:r>
              <a:rPr lang="en-US" dirty="0" err="1" smtClean="0"/>
              <a:t>RtI</a:t>
            </a:r>
            <a:r>
              <a:rPr lang="en-US" dirty="0" smtClean="0"/>
              <a:t> Project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64223"/>
            <a:ext cx="8229600" cy="5344841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en-US" dirty="0" smtClean="0"/>
          </a:p>
          <a:p>
            <a:pPr>
              <a:lnSpc>
                <a:spcPct val="90000"/>
              </a:lnSpc>
              <a:buNone/>
            </a:pPr>
            <a:r>
              <a:rPr lang="en-US" sz="3000" dirty="0" smtClean="0"/>
              <a:t>Two purposes of PS/</a:t>
            </a:r>
            <a:r>
              <a:rPr lang="en-US" sz="3000" dirty="0" err="1" smtClean="0"/>
              <a:t>RtI</a:t>
            </a:r>
            <a:r>
              <a:rPr lang="en-US" sz="3000" dirty="0" smtClean="0"/>
              <a:t> Project</a:t>
            </a:r>
            <a:endParaRPr lang="en-US" dirty="0" smtClean="0"/>
          </a:p>
          <a:p>
            <a:pPr marL="800100" lvl="1" indent="-342900">
              <a:lnSpc>
                <a:spcPct val="90000"/>
              </a:lnSpc>
              <a:buFont typeface="+mj-lt"/>
              <a:buAutoNum type="arabicPeriod"/>
            </a:pPr>
            <a:r>
              <a:rPr lang="en-US" dirty="0" smtClean="0"/>
              <a:t>Evaluate the impact of PS/</a:t>
            </a:r>
            <a:r>
              <a:rPr lang="en-US" dirty="0" err="1" smtClean="0"/>
              <a:t>RtI</a:t>
            </a:r>
            <a:r>
              <a:rPr lang="en-US" dirty="0" smtClean="0"/>
              <a:t> on educator, student, and systemic outcomes in pilot sites implementing the model</a:t>
            </a:r>
          </a:p>
          <a:p>
            <a:pPr marL="800100" lvl="1" indent="-342900">
              <a:lnSpc>
                <a:spcPct val="90000"/>
              </a:lnSpc>
              <a:buFont typeface="+mj-lt"/>
              <a:buAutoNum type="arabicPeriod"/>
            </a:pPr>
            <a:r>
              <a:rPr lang="en-US" dirty="0" smtClean="0"/>
              <a:t>Statewide training in PS/</a:t>
            </a:r>
            <a:r>
              <a:rPr lang="en-US" dirty="0" err="1" smtClean="0"/>
              <a:t>RtI</a:t>
            </a:r>
            <a:endParaRPr lang="en-US" dirty="0" smtClean="0"/>
          </a:p>
          <a:p>
            <a:pPr marL="800100" lvl="1" indent="-342900">
              <a:lnSpc>
                <a:spcPct val="90000"/>
              </a:lnSpc>
              <a:buFont typeface="+mj-lt"/>
              <a:buAutoNum type="arabicPeriod"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Personnel</a:t>
            </a:r>
          </a:p>
          <a:p>
            <a:r>
              <a:rPr lang="en-US" dirty="0" smtClean="0"/>
              <a:t>Project </a:t>
            </a:r>
            <a:r>
              <a:rPr lang="en-US" dirty="0"/>
              <a:t>Leader and </a:t>
            </a:r>
            <a:r>
              <a:rPr lang="en-US" dirty="0" smtClean="0"/>
              <a:t>Regional Coordinators</a:t>
            </a:r>
          </a:p>
          <a:p>
            <a:pPr lvl="1"/>
            <a:r>
              <a:rPr lang="en-US" dirty="0" smtClean="0"/>
              <a:t>Provided training, technical assistance (TA), and support </a:t>
            </a:r>
            <a:r>
              <a:rPr lang="en-US" dirty="0"/>
              <a:t>to</a:t>
            </a:r>
            <a:r>
              <a:rPr lang="en-US" dirty="0" smtClean="0"/>
              <a:t> pilot schools, districts, and </a:t>
            </a:r>
            <a:r>
              <a:rPr lang="en-US" dirty="0"/>
              <a:t>PS/</a:t>
            </a:r>
            <a:r>
              <a:rPr lang="en-US" dirty="0" err="1"/>
              <a:t>RtI</a:t>
            </a:r>
            <a:r>
              <a:rPr lang="en-US" dirty="0" smtClean="0"/>
              <a:t> Coaches</a:t>
            </a:r>
          </a:p>
          <a:p>
            <a:pPr lvl="1"/>
            <a:r>
              <a:rPr lang="en-US" dirty="0" smtClean="0"/>
              <a:t>Collected data for program evaluation purposes</a:t>
            </a:r>
          </a:p>
          <a:p>
            <a:r>
              <a:rPr lang="en-US" dirty="0"/>
              <a:t>PS/</a:t>
            </a:r>
            <a:r>
              <a:rPr lang="en-US" dirty="0" err="1"/>
              <a:t>RtI</a:t>
            </a:r>
            <a:r>
              <a:rPr lang="en-US" dirty="0"/>
              <a:t> Coaches</a:t>
            </a:r>
          </a:p>
          <a:p>
            <a:pPr lvl="1"/>
            <a:r>
              <a:rPr lang="en-US" dirty="0"/>
              <a:t>Employees of districts</a:t>
            </a:r>
          </a:p>
          <a:p>
            <a:pPr lvl="1"/>
            <a:r>
              <a:rPr lang="en-US" dirty="0"/>
              <a:t>Provided training, TA, and support to pilot </a:t>
            </a:r>
            <a:r>
              <a:rPr lang="en-US" dirty="0" smtClean="0"/>
              <a:t>schools and districts</a:t>
            </a:r>
          </a:p>
          <a:p>
            <a:pPr lvl="1"/>
            <a:r>
              <a:rPr lang="en-US" dirty="0"/>
              <a:t>Collected data for program evaluation purposes</a:t>
            </a:r>
          </a:p>
          <a:p>
            <a:r>
              <a:rPr lang="en-US" dirty="0"/>
              <a:t>Project Evaluators</a:t>
            </a:r>
          </a:p>
          <a:p>
            <a:pPr lvl="1"/>
            <a:r>
              <a:rPr lang="en-US" dirty="0"/>
              <a:t>Provided training, TA, and support to </a:t>
            </a:r>
            <a:r>
              <a:rPr lang="en-US" dirty="0" smtClean="0"/>
              <a:t>Regional Coordinators </a:t>
            </a:r>
            <a:r>
              <a:rPr lang="en-US" dirty="0"/>
              <a:t>and Coaches to facilitate data collection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1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/>
              <a:t>PS/</a:t>
            </a:r>
            <a:r>
              <a:rPr lang="en-US" dirty="0" err="1"/>
              <a:t>RtI</a:t>
            </a:r>
            <a:r>
              <a:rPr lang="en-US" dirty="0"/>
              <a:t> </a:t>
            </a:r>
            <a:r>
              <a:rPr lang="en-US" dirty="0" smtClean="0"/>
              <a:t>Training Curriculum &amp; Procedures Overview</a:t>
            </a:r>
            <a:endParaRPr lang="en-US" dirty="0"/>
          </a:p>
        </p:txBody>
      </p:sp>
      <p:sp>
        <p:nvSpPr>
          <p:cNvPr id="69635" name="Content Placeholder 2"/>
          <p:cNvSpPr>
            <a:spLocks noGrp="1"/>
          </p:cNvSpPr>
          <p:nvPr>
            <p:ph idx="4294967295"/>
          </p:nvPr>
        </p:nvSpPr>
        <p:spPr/>
        <p:txBody>
          <a:bodyPr>
            <a:normAutofit fontScale="77500" lnSpcReduction="20000"/>
          </a:bodyPr>
          <a:lstStyle/>
          <a:p>
            <a:pPr eaLnBrk="1" hangingPunct="1">
              <a:buClr>
                <a:srgbClr val="0000FF"/>
              </a:buClr>
            </a:pPr>
            <a:r>
              <a:rPr lang="en-US" dirty="0">
                <a:solidFill>
                  <a:srgbClr val="000000"/>
                </a:solidFill>
              </a:rPr>
              <a:t>13</a:t>
            </a:r>
            <a:r>
              <a:rPr lang="en-US" dirty="0" smtClean="0">
                <a:solidFill>
                  <a:srgbClr val="000000"/>
                </a:solidFill>
              </a:rPr>
              <a:t> six-hour </a:t>
            </a:r>
            <a:r>
              <a:rPr lang="en-US" dirty="0">
                <a:solidFill>
                  <a:srgbClr val="000000"/>
                </a:solidFill>
              </a:rPr>
              <a:t>s</a:t>
            </a:r>
            <a:r>
              <a:rPr lang="en-US" dirty="0" smtClean="0">
                <a:solidFill>
                  <a:srgbClr val="000000"/>
                </a:solidFill>
              </a:rPr>
              <a:t>essions delivered over </a:t>
            </a:r>
            <a:r>
              <a:rPr lang="en-US" dirty="0">
                <a:solidFill>
                  <a:srgbClr val="000000"/>
                </a:solidFill>
              </a:rPr>
              <a:t>3 </a:t>
            </a:r>
            <a:r>
              <a:rPr lang="en-US" dirty="0" smtClean="0">
                <a:solidFill>
                  <a:srgbClr val="000000"/>
                </a:solidFill>
              </a:rPr>
              <a:t>years</a:t>
            </a:r>
          </a:p>
          <a:p>
            <a:pPr lvl="1">
              <a:buClr>
                <a:srgbClr val="0000FF"/>
              </a:buClr>
            </a:pPr>
            <a:r>
              <a:rPr lang="en-US" dirty="0" smtClean="0">
                <a:solidFill>
                  <a:srgbClr val="000000"/>
                </a:solidFill>
              </a:rPr>
              <a:t>Provided to School-Based Leadership Teams</a:t>
            </a:r>
          </a:p>
          <a:p>
            <a:pPr lvl="1">
              <a:buClr>
                <a:srgbClr val="0000FF"/>
              </a:buClr>
            </a:pPr>
            <a:r>
              <a:rPr lang="en-US" dirty="0" smtClean="0">
                <a:solidFill>
                  <a:srgbClr val="000000"/>
                </a:solidFill>
              </a:rPr>
              <a:t>5-4-4 day sequence over 3 years</a:t>
            </a:r>
          </a:p>
          <a:p>
            <a:pPr lvl="1">
              <a:buClr>
                <a:srgbClr val="0000FF"/>
              </a:buClr>
            </a:pPr>
            <a:r>
              <a:rPr lang="en-US" dirty="0" smtClean="0">
                <a:solidFill>
                  <a:srgbClr val="000000"/>
                </a:solidFill>
              </a:rPr>
              <a:t>Topics included: rationale for implementing PS/</a:t>
            </a:r>
            <a:r>
              <a:rPr lang="en-US" dirty="0" err="1" smtClean="0">
                <a:solidFill>
                  <a:srgbClr val="000000"/>
                </a:solidFill>
              </a:rPr>
              <a:t>RtI</a:t>
            </a:r>
            <a:r>
              <a:rPr lang="en-US" dirty="0" smtClean="0">
                <a:solidFill>
                  <a:srgbClr val="000000"/>
                </a:solidFill>
              </a:rPr>
              <a:t>, systems change principles, 4 steps of problem solving, multi-tiered model of services</a:t>
            </a:r>
          </a:p>
          <a:p>
            <a:pPr lvl="1">
              <a:buClr>
                <a:srgbClr val="0000FF"/>
              </a:buClr>
            </a:pPr>
            <a:r>
              <a:rPr lang="en-US" dirty="0" smtClean="0">
                <a:solidFill>
                  <a:srgbClr val="000000"/>
                </a:solidFill>
              </a:rPr>
              <a:t>4 stage professional development model employed</a:t>
            </a:r>
          </a:p>
          <a:p>
            <a:pPr eaLnBrk="1" hangingPunct="1">
              <a:buClr>
                <a:srgbClr val="0000FF"/>
              </a:buClr>
            </a:pPr>
            <a:r>
              <a:rPr lang="en-US" dirty="0"/>
              <a:t>Days of training staggered for TA and Coaching </a:t>
            </a:r>
            <a:r>
              <a:rPr lang="en-US" dirty="0" smtClean="0"/>
              <a:t>activities to occur between</a:t>
            </a:r>
          </a:p>
          <a:p>
            <a:pPr lvl="1">
              <a:buClr>
                <a:srgbClr val="0000FF"/>
              </a:buClr>
            </a:pPr>
            <a:r>
              <a:rPr lang="en-US" dirty="0" smtClean="0"/>
              <a:t>Training and support provided to PS/</a:t>
            </a:r>
            <a:r>
              <a:rPr lang="en-US" dirty="0" err="1" smtClean="0"/>
              <a:t>RtI</a:t>
            </a:r>
            <a:r>
              <a:rPr lang="en-US" dirty="0" smtClean="0"/>
              <a:t> Coaches by Project</a:t>
            </a:r>
          </a:p>
          <a:p>
            <a:pPr lvl="2">
              <a:buClr>
                <a:srgbClr val="0000FF"/>
              </a:buClr>
            </a:pPr>
            <a:r>
              <a:rPr lang="en-US" dirty="0" smtClean="0"/>
              <a:t>Initial 5-day coach training provided</a:t>
            </a:r>
          </a:p>
          <a:p>
            <a:pPr lvl="2">
              <a:buClr>
                <a:srgbClr val="0000FF"/>
              </a:buClr>
            </a:pPr>
            <a:r>
              <a:rPr lang="en-US" dirty="0" smtClean="0"/>
              <a:t>Meetings with Coaches occurred 2 </a:t>
            </a:r>
            <a:r>
              <a:rPr lang="en-US" dirty="0" err="1" smtClean="0"/>
              <a:t>x</a:t>
            </a:r>
            <a:r>
              <a:rPr lang="en-US" dirty="0" smtClean="0"/>
              <a:t> per year</a:t>
            </a:r>
          </a:p>
          <a:p>
            <a:pPr lvl="1">
              <a:buClr>
                <a:srgbClr val="0000FF"/>
              </a:buClr>
            </a:pPr>
            <a:r>
              <a:rPr lang="en-US" dirty="0" smtClean="0"/>
              <a:t>Coaching activities informed by multiple data sources</a:t>
            </a:r>
          </a:p>
          <a:p>
            <a:pPr lvl="1">
              <a:buClr>
                <a:srgbClr val="0000FF"/>
              </a:buClr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Measures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i="1" dirty="0" smtClean="0"/>
              <a:t>Beliefs Survey</a:t>
            </a:r>
          </a:p>
          <a:p>
            <a:pPr lvl="1"/>
            <a:r>
              <a:rPr lang="en-US" dirty="0" smtClean="0"/>
              <a:t>27 items</a:t>
            </a:r>
          </a:p>
          <a:p>
            <a:pPr lvl="2"/>
            <a:r>
              <a:rPr lang="en-US" dirty="0" smtClean="0"/>
              <a:t>4 demographic questions</a:t>
            </a:r>
          </a:p>
          <a:p>
            <a:pPr lvl="2"/>
            <a:r>
              <a:rPr lang="en-US" dirty="0" smtClean="0"/>
              <a:t>22 items assessing beliefs</a:t>
            </a:r>
          </a:p>
          <a:p>
            <a:pPr lvl="1"/>
            <a:r>
              <a:rPr lang="en-US" dirty="0" smtClean="0"/>
              <a:t>3 domains of beliefs assessed:</a:t>
            </a:r>
          </a:p>
          <a:p>
            <a:pPr lvl="2"/>
            <a:r>
              <a:rPr lang="en-US" dirty="0" smtClean="0"/>
              <a:t>Academic abilities and performance of students with disabilities</a:t>
            </a:r>
          </a:p>
          <a:p>
            <a:pPr lvl="2"/>
            <a:r>
              <a:rPr lang="en-US" dirty="0" smtClean="0"/>
              <a:t>Data-based decision-making</a:t>
            </a:r>
          </a:p>
          <a:p>
            <a:pPr lvl="2"/>
            <a:r>
              <a:rPr lang="en-US" dirty="0" smtClean="0"/>
              <a:t>Functions of core and supplemental instruction</a:t>
            </a:r>
          </a:p>
          <a:p>
            <a:pPr lvl="1"/>
            <a:r>
              <a:rPr lang="en-US" dirty="0" smtClean="0"/>
              <a:t>5-point </a:t>
            </a:r>
            <a:r>
              <a:rPr lang="en-US" dirty="0" err="1" smtClean="0"/>
              <a:t>Likert</a:t>
            </a:r>
            <a:r>
              <a:rPr lang="en-US" dirty="0" smtClean="0"/>
              <a:t> Scale Used (ranges from 1 = Strongly Disagree to 5 = Strongly Agree)</a:t>
            </a:r>
          </a:p>
          <a:p>
            <a:pPr lvl="1"/>
            <a:r>
              <a:rPr lang="en-US" dirty="0" smtClean="0"/>
              <a:t>Validity evidence</a:t>
            </a:r>
          </a:p>
          <a:p>
            <a:pPr lvl="2"/>
            <a:r>
              <a:rPr lang="en-US" dirty="0" smtClean="0"/>
              <a:t>Content reviewed by Expert Educator Validation Panel</a:t>
            </a:r>
          </a:p>
          <a:p>
            <a:pPr lvl="2"/>
            <a:r>
              <a:rPr lang="en-US" dirty="0" smtClean="0"/>
              <a:t>Exploratory factor analysis resulted in 3 domains</a:t>
            </a:r>
          </a:p>
          <a:p>
            <a:pPr lvl="1"/>
            <a:r>
              <a:rPr lang="en-US" dirty="0" smtClean="0"/>
              <a:t>Reliability evidence</a:t>
            </a:r>
          </a:p>
          <a:p>
            <a:pPr lvl="2"/>
            <a:r>
              <a:rPr lang="en-US" dirty="0" err="1" smtClean="0"/>
              <a:t>Cronbach</a:t>
            </a:r>
            <a:r>
              <a:rPr lang="en-US" dirty="0" smtClean="0"/>
              <a:t> </a:t>
            </a:r>
            <a:r>
              <a:rPr lang="en-US" dirty="0" err="1" smtClean="0"/>
              <a:t>α’s</a:t>
            </a:r>
            <a:r>
              <a:rPr lang="en-US" dirty="0" smtClean="0"/>
              <a:t> for each domain ranged from .79 to .87</a:t>
            </a:r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Policy Driving Problem Solving/Response to Intervention (PS/</a:t>
            </a:r>
            <a:r>
              <a:rPr lang="en-US" sz="3600" dirty="0" err="1" smtClean="0"/>
              <a:t>RtI</a:t>
            </a:r>
            <a:r>
              <a:rPr lang="en-US" sz="3600" dirty="0" smtClean="0"/>
              <a:t>) Implementation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National</a:t>
            </a:r>
          </a:p>
          <a:p>
            <a:r>
              <a:rPr lang="en-US" i="1" dirty="0" smtClean="0"/>
              <a:t>No Child Left Behind (2002)</a:t>
            </a:r>
          </a:p>
          <a:p>
            <a:pPr lvl="1"/>
            <a:r>
              <a:rPr lang="en-US" dirty="0" smtClean="0"/>
              <a:t>Scientifically-based instruction</a:t>
            </a:r>
          </a:p>
          <a:p>
            <a:pPr lvl="1"/>
            <a:r>
              <a:rPr lang="en-US" dirty="0" smtClean="0"/>
              <a:t>Adequately Yearly Progress</a:t>
            </a:r>
          </a:p>
          <a:p>
            <a:r>
              <a:rPr lang="en-US" i="1" dirty="0" smtClean="0"/>
              <a:t>Individuals With Disabilities Education Improvement Act (2004)</a:t>
            </a:r>
            <a:endParaRPr lang="en-US" dirty="0" smtClean="0"/>
          </a:p>
          <a:p>
            <a:pPr lvl="1"/>
            <a:r>
              <a:rPr lang="en-US" dirty="0" smtClean="0"/>
              <a:t>Scientifically-based intervention</a:t>
            </a:r>
          </a:p>
          <a:p>
            <a:pPr lvl="1"/>
            <a:r>
              <a:rPr lang="en-US" dirty="0" smtClean="0"/>
              <a:t>Frequently administered assessments over time</a:t>
            </a:r>
          </a:p>
          <a:p>
            <a:pPr lvl="1"/>
            <a:r>
              <a:rPr lang="en-US" dirty="0" smtClean="0"/>
              <a:t>Decision regarding student </a:t>
            </a:r>
            <a:r>
              <a:rPr lang="en-US" dirty="0" err="1" smtClean="0"/>
              <a:t>RtI</a:t>
            </a:r>
            <a:endParaRPr lang="en-US" dirty="0" smtClean="0"/>
          </a:p>
          <a:p>
            <a:r>
              <a:rPr lang="en-US" i="1" dirty="0" smtClean="0"/>
              <a:t>Blueprint for Reform 2010</a:t>
            </a:r>
          </a:p>
          <a:p>
            <a:pPr lvl="1"/>
            <a:r>
              <a:rPr lang="en-US" dirty="0" smtClean="0"/>
              <a:t>Multi-tiered systems of support</a:t>
            </a:r>
          </a:p>
          <a:p>
            <a:pPr lvl="1"/>
            <a:r>
              <a:rPr lang="en-US" dirty="0" smtClean="0"/>
              <a:t>Data-based decision-making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State</a:t>
            </a:r>
          </a:p>
          <a:p>
            <a:r>
              <a:rPr lang="en-US" i="1" dirty="0" smtClean="0"/>
              <a:t>Florida Statewide Problem Solving/Response to Instruction/Intervention Plan</a:t>
            </a:r>
          </a:p>
          <a:p>
            <a:pPr lvl="1"/>
            <a:r>
              <a:rPr lang="en-US" dirty="0" smtClean="0"/>
              <a:t>PS/</a:t>
            </a:r>
            <a:r>
              <a:rPr lang="en-US" dirty="0" err="1" smtClean="0"/>
              <a:t>RtI</a:t>
            </a:r>
            <a:r>
              <a:rPr lang="en-US" dirty="0" smtClean="0"/>
              <a:t> = way of work </a:t>
            </a:r>
          </a:p>
          <a:p>
            <a:pPr lvl="1"/>
            <a:r>
              <a:rPr lang="en-US" dirty="0" smtClean="0"/>
              <a:t>Established infrastructure to facilitate statewide implementation</a:t>
            </a:r>
          </a:p>
          <a:p>
            <a:r>
              <a:rPr lang="en-US" dirty="0" smtClean="0"/>
              <a:t>Differentiated Accountability Model</a:t>
            </a:r>
          </a:p>
          <a:p>
            <a:r>
              <a:rPr lang="en-US" dirty="0" smtClean="0"/>
              <a:t>State Rules</a:t>
            </a:r>
          </a:p>
          <a:p>
            <a:pPr lvl="1"/>
            <a:r>
              <a:rPr lang="en-US" dirty="0" smtClean="0"/>
              <a:t>General Education Intervention</a:t>
            </a:r>
          </a:p>
          <a:p>
            <a:pPr lvl="1"/>
            <a:r>
              <a:rPr lang="en-US" dirty="0" smtClean="0"/>
              <a:t>Specific Learning Disabilities</a:t>
            </a:r>
          </a:p>
          <a:p>
            <a:pPr lvl="1"/>
            <a:r>
              <a:rPr lang="en-US" dirty="0" smtClean="0"/>
              <a:t>Emotional/Behavioral Disorders</a:t>
            </a:r>
          </a:p>
          <a:p>
            <a:pPr lvl="1"/>
            <a:r>
              <a:rPr lang="en-US" dirty="0" smtClean="0"/>
              <a:t>Language Impaired</a:t>
            </a:r>
          </a:p>
          <a:p>
            <a:pPr lvl="1"/>
            <a:endParaRPr lang="en-US" dirty="0" smtClean="0"/>
          </a:p>
          <a:p>
            <a:endParaRPr lang="en-US" i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Measures cont.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i="1" dirty="0" smtClean="0"/>
              <a:t>Perceptions of </a:t>
            </a:r>
            <a:r>
              <a:rPr lang="en-US" i="1" dirty="0" err="1" smtClean="0"/>
              <a:t>RtI</a:t>
            </a:r>
            <a:r>
              <a:rPr lang="en-US" i="1" dirty="0" smtClean="0"/>
              <a:t> Skills Survey</a:t>
            </a:r>
          </a:p>
          <a:p>
            <a:pPr lvl="1"/>
            <a:r>
              <a:rPr lang="en-US" dirty="0" smtClean="0"/>
              <a:t>20 items</a:t>
            </a:r>
          </a:p>
          <a:p>
            <a:pPr lvl="1"/>
            <a:r>
              <a:rPr lang="en-US" dirty="0" smtClean="0"/>
              <a:t>3 domains of perceived </a:t>
            </a:r>
            <a:r>
              <a:rPr lang="en-US" dirty="0" err="1" smtClean="0"/>
              <a:t>RtI</a:t>
            </a:r>
            <a:r>
              <a:rPr lang="en-US" dirty="0" smtClean="0"/>
              <a:t> skills assessed:</a:t>
            </a:r>
          </a:p>
          <a:p>
            <a:pPr lvl="2"/>
            <a:r>
              <a:rPr lang="en-US" dirty="0" err="1" smtClean="0"/>
              <a:t>RtI</a:t>
            </a:r>
            <a:r>
              <a:rPr lang="en-US" dirty="0" smtClean="0"/>
              <a:t> Skills applied to academic content</a:t>
            </a:r>
          </a:p>
          <a:p>
            <a:pPr lvl="2"/>
            <a:r>
              <a:rPr lang="en-US" dirty="0" err="1" smtClean="0"/>
              <a:t>RtI</a:t>
            </a:r>
            <a:r>
              <a:rPr lang="en-US" dirty="0" smtClean="0"/>
              <a:t> skills applied to behavior content</a:t>
            </a:r>
          </a:p>
          <a:p>
            <a:pPr lvl="2"/>
            <a:r>
              <a:rPr lang="en-US" dirty="0" smtClean="0"/>
              <a:t>Data manipulation and technology use</a:t>
            </a:r>
          </a:p>
          <a:p>
            <a:pPr lvl="1"/>
            <a:r>
              <a:rPr lang="en-US" dirty="0" smtClean="0"/>
              <a:t>5-point </a:t>
            </a:r>
            <a:r>
              <a:rPr lang="en-US" dirty="0" err="1" smtClean="0"/>
              <a:t>Likert</a:t>
            </a:r>
            <a:r>
              <a:rPr lang="en-US" dirty="0" smtClean="0"/>
              <a:t> Scale Used (ranges from 1 = No skills to 5 = Very Highly Skilled)</a:t>
            </a:r>
          </a:p>
          <a:p>
            <a:pPr lvl="1"/>
            <a:r>
              <a:rPr lang="en-US" dirty="0" smtClean="0"/>
              <a:t>Validity evidence</a:t>
            </a:r>
          </a:p>
          <a:p>
            <a:pPr lvl="2"/>
            <a:r>
              <a:rPr lang="en-US" dirty="0" smtClean="0"/>
              <a:t>Content reviewed by Expert Educator Validation Panel</a:t>
            </a:r>
          </a:p>
          <a:p>
            <a:pPr lvl="2"/>
            <a:r>
              <a:rPr lang="en-US" dirty="0" smtClean="0"/>
              <a:t>Exploratory factor analysis resulted in 3 domains</a:t>
            </a:r>
          </a:p>
          <a:p>
            <a:pPr lvl="1"/>
            <a:r>
              <a:rPr lang="en-US" dirty="0" smtClean="0"/>
              <a:t>Reliability evidence</a:t>
            </a:r>
          </a:p>
          <a:p>
            <a:pPr lvl="2"/>
            <a:r>
              <a:rPr lang="en-US" dirty="0" err="1" smtClean="0"/>
              <a:t>Cronbach</a:t>
            </a:r>
            <a:r>
              <a:rPr lang="en-US" dirty="0" smtClean="0"/>
              <a:t> </a:t>
            </a:r>
            <a:r>
              <a:rPr lang="en-US" dirty="0" err="1" smtClean="0"/>
              <a:t>α’s</a:t>
            </a:r>
            <a:r>
              <a:rPr lang="en-US" dirty="0" smtClean="0"/>
              <a:t> &gt;= .94 for each domain measured</a:t>
            </a:r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Measures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i="1" dirty="0" smtClean="0"/>
              <a:t>Perceptions of Practices Survey</a:t>
            </a:r>
          </a:p>
          <a:p>
            <a:pPr lvl="1"/>
            <a:r>
              <a:rPr lang="en-US" dirty="0" smtClean="0"/>
              <a:t>17 items</a:t>
            </a:r>
          </a:p>
          <a:p>
            <a:pPr lvl="1"/>
            <a:r>
              <a:rPr lang="en-US" dirty="0" smtClean="0"/>
              <a:t>2 domains of perceived practices assessed:</a:t>
            </a:r>
          </a:p>
          <a:p>
            <a:pPr lvl="2"/>
            <a:r>
              <a:rPr lang="en-US" dirty="0" err="1" smtClean="0"/>
              <a:t>RtI</a:t>
            </a:r>
            <a:r>
              <a:rPr lang="en-US" dirty="0" smtClean="0"/>
              <a:t> practices applied to academic content</a:t>
            </a:r>
          </a:p>
          <a:p>
            <a:pPr lvl="2"/>
            <a:r>
              <a:rPr lang="en-US" dirty="0" err="1" smtClean="0"/>
              <a:t>RtI</a:t>
            </a:r>
            <a:r>
              <a:rPr lang="en-US" dirty="0" smtClean="0"/>
              <a:t> practices applied to behavior content</a:t>
            </a:r>
          </a:p>
          <a:p>
            <a:pPr lvl="1"/>
            <a:r>
              <a:rPr lang="en-US" dirty="0" smtClean="0"/>
              <a:t>5-Point </a:t>
            </a:r>
            <a:r>
              <a:rPr lang="en-US" dirty="0" err="1" smtClean="0"/>
              <a:t>Likert</a:t>
            </a:r>
            <a:r>
              <a:rPr lang="en-US" dirty="0" smtClean="0"/>
              <a:t> Scale (ranges from 1= Never Occurs to 5 = Always Occurs)</a:t>
            </a:r>
          </a:p>
          <a:p>
            <a:pPr lvl="1"/>
            <a:r>
              <a:rPr lang="en-US" dirty="0" smtClean="0"/>
              <a:t>Validity evidence</a:t>
            </a:r>
          </a:p>
          <a:p>
            <a:pPr lvl="2"/>
            <a:r>
              <a:rPr lang="en-US" dirty="0" smtClean="0"/>
              <a:t>Content reviewed by Expert Educator Validation Panel</a:t>
            </a:r>
          </a:p>
          <a:p>
            <a:pPr lvl="2"/>
            <a:r>
              <a:rPr lang="en-US" dirty="0" smtClean="0"/>
              <a:t>Exploratory factor analysis resulted in 2 domains</a:t>
            </a:r>
          </a:p>
          <a:p>
            <a:pPr lvl="1"/>
            <a:r>
              <a:rPr lang="en-US" dirty="0" smtClean="0"/>
              <a:t>Reliability evidence</a:t>
            </a:r>
          </a:p>
          <a:p>
            <a:pPr lvl="2"/>
            <a:r>
              <a:rPr lang="en-US" dirty="0" err="1" smtClean="0"/>
              <a:t>Cronbach</a:t>
            </a:r>
            <a:r>
              <a:rPr lang="en-US" dirty="0" smtClean="0"/>
              <a:t> </a:t>
            </a:r>
            <a:r>
              <a:rPr lang="en-US" dirty="0" err="1" smtClean="0"/>
              <a:t>α’s</a:t>
            </a:r>
            <a:r>
              <a:rPr lang="en-US" dirty="0" smtClean="0"/>
              <a:t> &gt;= .96 for each domain measured</a:t>
            </a:r>
          </a:p>
          <a:p>
            <a:pPr lvl="2"/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Measures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PS/</a:t>
            </a:r>
            <a:r>
              <a:rPr lang="en-US" dirty="0" err="1" smtClean="0"/>
              <a:t>RtI</a:t>
            </a:r>
            <a:r>
              <a:rPr lang="en-US" dirty="0" smtClean="0"/>
              <a:t> Coach Activity Logs</a:t>
            </a:r>
          </a:p>
          <a:p>
            <a:pPr lvl="1"/>
            <a:r>
              <a:rPr lang="en-US" dirty="0" smtClean="0"/>
              <a:t>Coaches inputted daily activities engaged in at demonstration sites into remote database</a:t>
            </a:r>
          </a:p>
          <a:p>
            <a:pPr lvl="1"/>
            <a:r>
              <a:rPr lang="en-US" dirty="0" smtClean="0"/>
              <a:t>Activities grouped into 5 domains</a:t>
            </a:r>
          </a:p>
          <a:p>
            <a:pPr lvl="2"/>
            <a:r>
              <a:rPr lang="en-US" dirty="0" smtClean="0"/>
              <a:t>Training</a:t>
            </a:r>
          </a:p>
          <a:p>
            <a:pPr lvl="2"/>
            <a:r>
              <a:rPr lang="en-US" dirty="0" smtClean="0"/>
              <a:t>Technical Assistance</a:t>
            </a:r>
          </a:p>
          <a:p>
            <a:pPr lvl="2"/>
            <a:r>
              <a:rPr lang="en-US" dirty="0" smtClean="0"/>
              <a:t>Project Data Collection</a:t>
            </a:r>
          </a:p>
          <a:p>
            <a:pPr lvl="2"/>
            <a:r>
              <a:rPr lang="en-US" dirty="0" smtClean="0"/>
              <a:t>Meetings</a:t>
            </a:r>
          </a:p>
          <a:p>
            <a:pPr lvl="2"/>
            <a:r>
              <a:rPr lang="en-US" dirty="0" smtClean="0"/>
              <a:t>Other</a:t>
            </a:r>
          </a:p>
          <a:p>
            <a:pPr lvl="1"/>
            <a:r>
              <a:rPr lang="en-US" dirty="0" smtClean="0"/>
              <a:t>Reports generated with information on:</a:t>
            </a:r>
          </a:p>
          <a:p>
            <a:pPr lvl="2"/>
            <a:r>
              <a:rPr lang="en-US" dirty="0" smtClean="0"/>
              <a:t>Frequency and duration of activities within each domain</a:t>
            </a:r>
          </a:p>
          <a:p>
            <a:pPr lvl="2"/>
            <a:r>
              <a:rPr lang="en-US" dirty="0" smtClean="0"/>
              <a:t>Targets of activities (e.g., pilot school)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Measures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Demographic and achievement data from schools derived from FL DOE Data Warehouse</a:t>
            </a:r>
          </a:p>
          <a:p>
            <a:pPr lvl="1"/>
            <a:r>
              <a:rPr lang="en-US" dirty="0" smtClean="0"/>
              <a:t>Example variables:</a:t>
            </a:r>
          </a:p>
          <a:p>
            <a:pPr lvl="2"/>
            <a:r>
              <a:rPr lang="en-US" dirty="0" smtClean="0"/>
              <a:t>FCAT Scores</a:t>
            </a:r>
          </a:p>
          <a:p>
            <a:pPr lvl="2"/>
            <a:r>
              <a:rPr lang="en-US" dirty="0" smtClean="0"/>
              <a:t>Free/reduced lunch status</a:t>
            </a:r>
          </a:p>
          <a:p>
            <a:pPr lvl="2"/>
            <a:r>
              <a:rPr lang="en-US" dirty="0" smtClean="0"/>
              <a:t>ESE status</a:t>
            </a:r>
          </a:p>
          <a:p>
            <a:pPr lvl="1"/>
            <a:r>
              <a:rPr lang="en-US" dirty="0" smtClean="0"/>
              <a:t>Final data files sent to Project from Warehouse approximately 1 year after completion of school year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Collection Procedures for Surveys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Regional Coordinators and PS/</a:t>
            </a:r>
            <a:r>
              <a:rPr lang="en-US" dirty="0" err="1" smtClean="0"/>
              <a:t>RtI</a:t>
            </a:r>
            <a:r>
              <a:rPr lang="en-US" dirty="0" smtClean="0"/>
              <a:t> Coaches received 1 hour training on administration procedures with periodic follow-up</a:t>
            </a:r>
          </a:p>
          <a:p>
            <a:r>
              <a:rPr lang="en-US" dirty="0" smtClean="0"/>
              <a:t>Administered to </a:t>
            </a:r>
            <a:r>
              <a:rPr lang="en-US" dirty="0" err="1" smtClean="0"/>
              <a:t>SBLTs</a:t>
            </a:r>
            <a:r>
              <a:rPr lang="en-US" dirty="0" smtClean="0"/>
              <a:t> and instructional staff at pilot and comparison schools</a:t>
            </a:r>
          </a:p>
          <a:p>
            <a:pPr lvl="1"/>
            <a:r>
              <a:rPr lang="en-US" dirty="0" err="1" smtClean="0"/>
              <a:t>SBLTs</a:t>
            </a:r>
            <a:r>
              <a:rPr lang="en-US" dirty="0" smtClean="0"/>
              <a:t> administered surveys at SBLT trainings</a:t>
            </a:r>
          </a:p>
          <a:p>
            <a:pPr lvl="1"/>
            <a:r>
              <a:rPr lang="en-US" dirty="0" smtClean="0"/>
              <a:t>School staff administered trainings via:</a:t>
            </a:r>
          </a:p>
          <a:p>
            <a:pPr lvl="2"/>
            <a:r>
              <a:rPr lang="en-US" dirty="0" smtClean="0"/>
              <a:t>Staff meetings (preferred)</a:t>
            </a:r>
          </a:p>
          <a:p>
            <a:pPr lvl="2"/>
            <a:r>
              <a:rPr lang="en-US" dirty="0" smtClean="0"/>
              <a:t>Grade-level meetings</a:t>
            </a:r>
          </a:p>
          <a:p>
            <a:pPr lvl="2"/>
            <a:r>
              <a:rPr lang="en-US" dirty="0" smtClean="0"/>
              <a:t>Mailbox dissemination</a:t>
            </a:r>
          </a:p>
          <a:p>
            <a:r>
              <a:rPr lang="en-US" dirty="0" smtClean="0"/>
              <a:t>Administered at Beginning of Year 1, End of Year 1, End of Year 2 (except for </a:t>
            </a:r>
            <a:r>
              <a:rPr lang="en-US" i="1" dirty="0" smtClean="0"/>
              <a:t>Perceptions of Practices Survey</a:t>
            </a:r>
            <a:r>
              <a:rPr lang="en-US" dirty="0" smtClean="0"/>
              <a:t>), End of Year 3</a:t>
            </a:r>
          </a:p>
          <a:p>
            <a:r>
              <a:rPr lang="en-US" dirty="0" smtClean="0"/>
              <a:t>Data entered into databases by Graduate Assistants</a:t>
            </a:r>
          </a:p>
          <a:p>
            <a:pPr lvl="1"/>
            <a:r>
              <a:rPr lang="en-US" dirty="0" smtClean="0"/>
              <a:t>Ongoing data entry checks occurred on 10% of randomly selected surveys</a:t>
            </a:r>
          </a:p>
          <a:p>
            <a:pPr lvl="1"/>
            <a:r>
              <a:rPr lang="en-US" dirty="0" smtClean="0"/>
              <a:t>Vast majority of inter-rater agreement estimates exceeded 95% 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76275"/>
            <a:ext cx="7772400" cy="1009650"/>
          </a:xfrm>
        </p:spPr>
        <p:txBody>
          <a:bodyPr/>
          <a:lstStyle/>
          <a:p>
            <a:r>
              <a:rPr lang="en-US" dirty="0" smtClean="0"/>
              <a:t>Data </a:t>
            </a:r>
            <a:r>
              <a:rPr lang="en-US" dirty="0"/>
              <a:t>Analysis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Descriptive</a:t>
            </a:r>
            <a:r>
              <a:rPr lang="en-US" sz="2800" dirty="0" smtClean="0"/>
              <a:t> analyses</a:t>
            </a:r>
          </a:p>
          <a:p>
            <a:pPr lvl="1">
              <a:lnSpc>
                <a:spcPct val="90000"/>
              </a:lnSpc>
            </a:pPr>
            <a:r>
              <a:rPr lang="en-US" sz="1600" dirty="0" smtClean="0"/>
              <a:t>Mean and standard deviations of domain scores examined by time</a:t>
            </a:r>
          </a:p>
          <a:p>
            <a:pPr lvl="1">
              <a:lnSpc>
                <a:spcPct val="90000"/>
              </a:lnSpc>
            </a:pPr>
            <a:r>
              <a:rPr lang="en-US" sz="1600" dirty="0" smtClean="0"/>
              <a:t>Visual representation of data facilitates decision-making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Inferential analyses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Critical to account for context in which professional development delivered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Multi-Level Modeling (MLM)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/>
              <a:t>Accounts for nested data (e.g., educators influenced by similar school and district practices) by examining multiple levels of a system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/>
              <a:t>Attributes variance in dependent variable to predictors at each level by finding “best fit” for the data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/>
              <a:t>Models can be constructed using different rationales</a:t>
            </a:r>
          </a:p>
          <a:p>
            <a:pPr lvl="3">
              <a:lnSpc>
                <a:spcPct val="90000"/>
              </a:lnSpc>
            </a:pPr>
            <a:r>
              <a:rPr lang="en-US" sz="1600" dirty="0" smtClean="0"/>
              <a:t>Previous research</a:t>
            </a:r>
          </a:p>
          <a:p>
            <a:pPr lvl="3">
              <a:lnSpc>
                <a:spcPct val="90000"/>
              </a:lnSpc>
            </a:pPr>
            <a:r>
              <a:rPr lang="en-US" sz="1600" dirty="0" smtClean="0"/>
              <a:t>Exploration via contribution to the model</a:t>
            </a:r>
          </a:p>
          <a:p>
            <a:pPr lvl="1">
              <a:lnSpc>
                <a:spcPct val="90000"/>
              </a:lnSpc>
            </a:pPr>
            <a:endParaRPr lang="en-US" sz="2400" dirty="0" smtClean="0"/>
          </a:p>
          <a:p>
            <a:pPr lvl="1"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76275"/>
            <a:ext cx="7772400" cy="1009650"/>
          </a:xfrm>
        </p:spPr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LM </a:t>
            </a:r>
            <a:r>
              <a:rPr lang="en-US" dirty="0"/>
              <a:t>Analyses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/>
              <a:t>3-level </a:t>
            </a:r>
            <a:r>
              <a:rPr lang="en-US" sz="2800" dirty="0"/>
              <a:t>models</a:t>
            </a:r>
            <a:r>
              <a:rPr lang="en-US" sz="2800" dirty="0" smtClean="0"/>
              <a:t> examined </a:t>
            </a:r>
            <a:r>
              <a:rPr lang="en-US" sz="2800" dirty="0"/>
              <a:t>for each research question</a:t>
            </a:r>
            <a:endParaRPr lang="en-US" sz="2800" dirty="0" smtClean="0"/>
          </a:p>
          <a:p>
            <a:pPr lvl="1">
              <a:lnSpc>
                <a:spcPct val="90000"/>
              </a:lnSpc>
            </a:pPr>
            <a:r>
              <a:rPr lang="en-US" sz="2400" dirty="0" smtClean="0"/>
              <a:t>Time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Educator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School</a:t>
            </a:r>
            <a:endParaRPr lang="en-US" sz="2400" b="1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Dependent variable = average domain score from </a:t>
            </a:r>
            <a:r>
              <a:rPr lang="en-US" sz="2800" i="1" dirty="0" smtClean="0"/>
              <a:t>Beliefs </a:t>
            </a:r>
            <a:r>
              <a:rPr lang="en-US" sz="2800" dirty="0" smtClean="0"/>
              <a:t>and </a:t>
            </a:r>
            <a:r>
              <a:rPr lang="en-US" sz="2800" i="1" dirty="0" smtClean="0"/>
              <a:t>Perceptions of </a:t>
            </a:r>
            <a:r>
              <a:rPr lang="en-US" sz="2800" i="1" dirty="0" err="1" smtClean="0"/>
              <a:t>RtI</a:t>
            </a:r>
            <a:r>
              <a:rPr lang="en-US" sz="2800" i="1" dirty="0" smtClean="0"/>
              <a:t> Skills Surveys</a:t>
            </a: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Models constructed using combination of previous research and exploration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Alpha set at .05</a:t>
            </a:r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5468"/>
          </a:xfrm>
        </p:spPr>
        <p:txBody>
          <a:bodyPr/>
          <a:lstStyle/>
          <a:p>
            <a:r>
              <a:rPr lang="en-US" dirty="0" smtClean="0"/>
              <a:t>Predictors Entered at Each 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13" y="1270106"/>
            <a:ext cx="8229600" cy="3152581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Level 1 (Time) </a:t>
            </a:r>
            <a:r>
              <a:rPr lang="en-US" sz="2000" dirty="0" smtClean="0"/>
              <a:t>Average domain score from surveys from each administration</a:t>
            </a:r>
          </a:p>
          <a:p>
            <a:pPr>
              <a:buNone/>
            </a:pPr>
            <a:endParaRPr lang="en-US" sz="1000" dirty="0" smtClean="0"/>
          </a:p>
          <a:p>
            <a:r>
              <a:rPr lang="en-US" sz="2000" b="1" dirty="0" smtClean="0"/>
              <a:t>Level 2 (Educator) </a:t>
            </a:r>
            <a:r>
              <a:rPr lang="en-US" sz="2000" dirty="0" smtClean="0"/>
              <a:t>– Both levels and changes over time entered: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pPr>
              <a:buNone/>
            </a:pPr>
            <a:endParaRPr lang="en-US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75471" y="2540210"/>
          <a:ext cx="7611484" cy="20421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5742"/>
                <a:gridCol w="3805742"/>
              </a:tblGrid>
              <a:tr h="1985458">
                <a:tc>
                  <a:txBody>
                    <a:bodyPr/>
                    <a:lstStyle/>
                    <a:p>
                      <a:pPr marL="3175" lvl="1" indent="0"/>
                      <a:r>
                        <a:rPr lang="en-US" sz="1600" b="0" dirty="0" smtClean="0">
                          <a:solidFill>
                            <a:srgbClr val="000000"/>
                          </a:solidFill>
                        </a:rPr>
                        <a:t>SBLT membership (Y/N)</a:t>
                      </a:r>
                    </a:p>
                    <a:p>
                      <a:pPr marL="3175" lvl="1" indent="0"/>
                      <a:r>
                        <a:rPr lang="en-US" sz="1600" b="0" u="sng" dirty="0" smtClean="0">
                          <a:solidFill>
                            <a:srgbClr val="000000"/>
                          </a:solidFill>
                        </a:rPr>
                        <a:t>Position</a:t>
                      </a:r>
                    </a:p>
                    <a:p>
                      <a:pPr marL="339725" lvl="2" indent="0" defTabSz="454025">
                        <a:buFont typeface="Arial"/>
                        <a:buChar char="•"/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</a:rPr>
                        <a:t>Admin (Y/N)</a:t>
                      </a:r>
                    </a:p>
                    <a:p>
                      <a:pPr marL="334963" lvl="2" indent="0" defTabSz="339725">
                        <a:buFont typeface="Arial"/>
                        <a:buChar char="•"/>
                        <a:tabLst/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</a:rPr>
                        <a:t>General Education Teacher (Y/N)</a:t>
                      </a:r>
                    </a:p>
                    <a:p>
                      <a:pPr marL="334963" lvl="2" indent="0">
                        <a:buFont typeface="Arial"/>
                        <a:buChar char="•"/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</a:rPr>
                        <a:t>Special Education Teacher (Y/N)</a:t>
                      </a:r>
                    </a:p>
                    <a:p>
                      <a:pPr marL="334963" lvl="2" indent="0">
                        <a:buFont typeface="Arial"/>
                        <a:buChar char="•"/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</a:rPr>
                        <a:t>Student Support Services (Y/N)</a:t>
                      </a:r>
                    </a:p>
                    <a:p>
                      <a:pPr marL="334963" lvl="2" indent="0">
                        <a:buFont typeface="Arial"/>
                        <a:buChar char="•"/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</a:rPr>
                        <a:t>Other position (Y/N)</a:t>
                      </a:r>
                    </a:p>
                    <a:p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27013" lvl="1" indent="-223838">
                        <a:buFont typeface="Arial"/>
                        <a:buChar char="•"/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</a:rPr>
                        <a:t>Years of experience</a:t>
                      </a:r>
                    </a:p>
                    <a:p>
                      <a:pPr marL="227013" lvl="1" indent="-223838">
                        <a:buFont typeface="Arial"/>
                        <a:buChar char="•"/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</a:rPr>
                        <a:t>Highest Degree (Bachelors/Advanced)</a:t>
                      </a:r>
                    </a:p>
                    <a:p>
                      <a:pPr marL="227013" lvl="1" indent="-223838">
                        <a:buFont typeface="Arial"/>
                        <a:buChar char="•"/>
                        <a:tabLst/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</a:rPr>
                        <a:t>Average score from </a:t>
                      </a:r>
                      <a:r>
                        <a:rPr lang="en-US" sz="1600" b="0" i="1" dirty="0" smtClean="0">
                          <a:solidFill>
                            <a:srgbClr val="000000"/>
                          </a:solidFill>
                        </a:rPr>
                        <a:t>Perceptions of </a:t>
                      </a:r>
                      <a:r>
                        <a:rPr lang="en-US" sz="1600" b="0" i="1" dirty="0" err="1" smtClean="0">
                          <a:solidFill>
                            <a:srgbClr val="000000"/>
                          </a:solidFill>
                        </a:rPr>
                        <a:t>RtI</a:t>
                      </a:r>
                      <a:r>
                        <a:rPr lang="en-US" sz="1600" b="0" i="1" dirty="0" smtClean="0">
                          <a:solidFill>
                            <a:srgbClr val="000000"/>
                          </a:solidFill>
                        </a:rPr>
                        <a:t> Practices Applied to Academic content domain</a:t>
                      </a:r>
                    </a:p>
                    <a:p>
                      <a:pPr marL="227013" lvl="1" indent="-227013">
                        <a:buFont typeface="Arial"/>
                        <a:buChar char="•"/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</a:rPr>
                        <a:t>Average score from </a:t>
                      </a:r>
                      <a:r>
                        <a:rPr lang="en-US" sz="1600" b="0" i="1" dirty="0" smtClean="0">
                          <a:solidFill>
                            <a:srgbClr val="000000"/>
                          </a:solidFill>
                        </a:rPr>
                        <a:t>Perceptions of </a:t>
                      </a:r>
                      <a:r>
                        <a:rPr lang="en-US" sz="1600" b="0" i="1" dirty="0" err="1" smtClean="0">
                          <a:solidFill>
                            <a:srgbClr val="000000"/>
                          </a:solidFill>
                        </a:rPr>
                        <a:t>RtI</a:t>
                      </a:r>
                      <a:r>
                        <a:rPr lang="en-US" sz="1600" b="0" i="1" dirty="0" smtClean="0">
                          <a:solidFill>
                            <a:srgbClr val="000000"/>
                          </a:solidFill>
                        </a:rPr>
                        <a:t> Practices Applied to Behavior Content domain</a:t>
                      </a:r>
                      <a:endParaRPr lang="en-US" sz="1600" b="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5225678"/>
            <a:ext cx="4124013" cy="1276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5100" lvl="1">
              <a:buFont typeface="Arial"/>
              <a:buChar char="•"/>
            </a:pPr>
            <a:r>
              <a:rPr lang="en-US" sz="1600" dirty="0" smtClean="0"/>
              <a:t>Pilot school (Y/N)</a:t>
            </a:r>
          </a:p>
          <a:p>
            <a:pPr marL="165100" lvl="1">
              <a:buFont typeface="Arial"/>
              <a:buChar char="•"/>
            </a:pPr>
            <a:r>
              <a:rPr lang="en-US" sz="1600" dirty="0" smtClean="0"/>
              <a:t>Frequency of Coach training and TA activities</a:t>
            </a:r>
          </a:p>
          <a:p>
            <a:pPr marL="165100" lvl="1">
              <a:buFont typeface="Arial"/>
              <a:buChar char="•"/>
            </a:pPr>
            <a:r>
              <a:rPr lang="en-US" sz="1600" dirty="0" smtClean="0"/>
              <a:t>Duration of Coach training and TA activities</a:t>
            </a:r>
          </a:p>
          <a:p>
            <a:pPr marL="165100" lvl="1">
              <a:buFont typeface="Arial"/>
              <a:buChar char="•"/>
            </a:pPr>
            <a:r>
              <a:rPr lang="en-US" sz="1600" dirty="0" smtClean="0"/>
              <a:t>% of students on free or reduced lunch</a:t>
            </a:r>
          </a:p>
          <a:p>
            <a:pPr lvl="1"/>
            <a:endParaRPr lang="en-US" sz="1297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4581213" y="5384970"/>
            <a:ext cx="4276413" cy="1276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5100" lvl="1">
              <a:buFont typeface="Arial"/>
              <a:buChar char="•"/>
            </a:pPr>
            <a:r>
              <a:rPr lang="en-US" sz="1600" dirty="0" smtClean="0"/>
              <a:t>% of students with a disability</a:t>
            </a:r>
          </a:p>
          <a:p>
            <a:pPr marL="165100" lvl="1">
              <a:buFont typeface="Arial"/>
              <a:buChar char="•"/>
            </a:pPr>
            <a:r>
              <a:rPr lang="en-US" sz="1600" dirty="0" smtClean="0"/>
              <a:t>Average FCAT SSS Reading scale score</a:t>
            </a:r>
          </a:p>
          <a:p>
            <a:pPr marL="165100" lvl="1">
              <a:buFont typeface="Arial"/>
              <a:buChar char="•"/>
            </a:pPr>
            <a:r>
              <a:rPr lang="en-US" sz="1600" dirty="0" smtClean="0"/>
              <a:t>District membership - Each district entered separately (e.g., District A [Y/N])</a:t>
            </a:r>
          </a:p>
          <a:p>
            <a:pPr lvl="1"/>
            <a:endParaRPr lang="en-US" sz="1297" dirty="0" smtClean="0"/>
          </a:p>
        </p:txBody>
      </p:sp>
      <p:sp>
        <p:nvSpPr>
          <p:cNvPr id="10" name="Rectangle 9"/>
          <p:cNvSpPr/>
          <p:nvPr/>
        </p:nvSpPr>
        <p:spPr>
          <a:xfrm>
            <a:off x="457200" y="1270106"/>
            <a:ext cx="8400426" cy="88453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57200" y="2154642"/>
            <a:ext cx="8400426" cy="2603435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57200" y="4758077"/>
            <a:ext cx="8400426" cy="171719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57200" y="4758076"/>
            <a:ext cx="83912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39725" indent="-284163">
              <a:buFont typeface="Arial"/>
              <a:buChar char="•"/>
            </a:pPr>
            <a:r>
              <a:rPr lang="en-US" b="1" dirty="0" smtClean="0"/>
              <a:t>Level 3 (School) </a:t>
            </a:r>
            <a:r>
              <a:rPr lang="en-US" dirty="0" smtClean="0"/>
              <a:t>– Both levels and changes over time entered</a:t>
            </a:r>
          </a:p>
          <a:p>
            <a:pPr marL="339725" indent="-284163"/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 noGrp="1"/>
          </p:cNvGraphicFramePr>
          <p:nvPr/>
        </p:nvGraphicFramePr>
        <p:xfrm>
          <a:off x="289820" y="519940"/>
          <a:ext cx="8564359" cy="5818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Research on PS/</a:t>
            </a:r>
            <a:r>
              <a:rPr lang="en-US" dirty="0" err="1" smtClean="0"/>
              <a:t>RtI</a:t>
            </a:r>
            <a:r>
              <a:rPr lang="en-US" dirty="0" smtClean="0"/>
              <a:t> Implementation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PS/</a:t>
            </a:r>
            <a:r>
              <a:rPr lang="en-US" dirty="0" err="1" smtClean="0"/>
              <a:t>RtI</a:t>
            </a:r>
            <a:r>
              <a:rPr lang="en-US" dirty="0" smtClean="0"/>
              <a:t> </a:t>
            </a:r>
            <a:r>
              <a:rPr lang="en-US" dirty="0"/>
              <a:t>linked to improvements in </a:t>
            </a:r>
            <a:r>
              <a:rPr lang="en-US" dirty="0" smtClean="0"/>
              <a:t>outcomes </a:t>
            </a:r>
            <a:r>
              <a:rPr lang="en-US" sz="1730" dirty="0" smtClean="0"/>
              <a:t>(e.g., Burns, Appleton, &amp; </a:t>
            </a:r>
            <a:r>
              <a:rPr lang="en-US" sz="1730" dirty="0" err="1" smtClean="0"/>
              <a:t>Stehouwer</a:t>
            </a:r>
            <a:r>
              <a:rPr lang="en-US" sz="1730" dirty="0" smtClean="0"/>
              <a:t>, 2005)</a:t>
            </a:r>
          </a:p>
          <a:p>
            <a:pPr lvl="1"/>
            <a:r>
              <a:rPr lang="en-US" dirty="0" smtClean="0"/>
              <a:t>Student (e.g., reading, math)</a:t>
            </a:r>
          </a:p>
          <a:p>
            <a:pPr lvl="1"/>
            <a:r>
              <a:rPr lang="en-US" dirty="0" smtClean="0"/>
              <a:t>Systemic (e.g., office discipline referrals, special education referrals and placements)</a:t>
            </a:r>
          </a:p>
          <a:p>
            <a:r>
              <a:rPr lang="en-US" dirty="0" smtClean="0"/>
              <a:t>Studies in literature focused on:</a:t>
            </a:r>
          </a:p>
          <a:p>
            <a:pPr lvl="1"/>
            <a:r>
              <a:rPr lang="en-US" dirty="0"/>
              <a:t>L</a:t>
            </a:r>
            <a:r>
              <a:rPr lang="en-US" dirty="0" smtClean="0"/>
              <a:t>imited number of sites at different units of analysis</a:t>
            </a:r>
          </a:p>
          <a:p>
            <a:pPr lvl="1"/>
            <a:r>
              <a:rPr lang="en-US" dirty="0"/>
              <a:t>Limited</a:t>
            </a:r>
            <a:r>
              <a:rPr lang="en-US" dirty="0" smtClean="0"/>
              <a:t> number </a:t>
            </a:r>
            <a:r>
              <a:rPr lang="en-US" dirty="0"/>
              <a:t>of variables</a:t>
            </a:r>
            <a:r>
              <a:rPr lang="en-US" dirty="0" smtClean="0"/>
              <a:t> related to implementation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Systematic evaluation of scaling-up PS/</a:t>
            </a:r>
            <a:r>
              <a:rPr lang="en-US" dirty="0" err="1" smtClean="0"/>
              <a:t>RtI</a:t>
            </a:r>
            <a:r>
              <a:rPr lang="en-US" dirty="0" smtClean="0"/>
              <a:t> needed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 noGrp="1"/>
          </p:cNvGraphicFramePr>
          <p:nvPr/>
        </p:nvGraphicFramePr>
        <p:xfrm>
          <a:off x="289820" y="519940"/>
          <a:ext cx="8564359" cy="5818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 noGrp="1"/>
          </p:cNvGraphicFramePr>
          <p:nvPr/>
        </p:nvGraphicFramePr>
        <p:xfrm>
          <a:off x="289820" y="519940"/>
          <a:ext cx="8564359" cy="5818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Consistent Findings from Beliefs </a:t>
            </a:r>
            <a:r>
              <a:rPr lang="en-US" dirty="0" err="1" smtClean="0"/>
              <a:t>MLMs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Educator beliefs within each domain significantly increased across time</a:t>
            </a:r>
          </a:p>
          <a:p>
            <a:r>
              <a:rPr lang="en-US" dirty="0" smtClean="0"/>
              <a:t>Variables consistently related to beliefs</a:t>
            </a:r>
          </a:p>
          <a:p>
            <a:pPr lvl="1"/>
            <a:r>
              <a:rPr lang="en-US" dirty="0" smtClean="0"/>
              <a:t>Levels</a:t>
            </a:r>
          </a:p>
          <a:p>
            <a:pPr lvl="2"/>
            <a:r>
              <a:rPr lang="en-US" dirty="0" smtClean="0"/>
              <a:t>SBLT membership (+)</a:t>
            </a:r>
          </a:p>
          <a:p>
            <a:pPr lvl="2"/>
            <a:r>
              <a:rPr lang="en-US" dirty="0" smtClean="0"/>
              <a:t>Position/role (+)</a:t>
            </a:r>
          </a:p>
          <a:p>
            <a:pPr lvl="3"/>
            <a:r>
              <a:rPr lang="en-US" dirty="0" smtClean="0"/>
              <a:t>Particularly for administrators</a:t>
            </a:r>
          </a:p>
          <a:p>
            <a:pPr lvl="2"/>
            <a:r>
              <a:rPr lang="en-US" dirty="0" smtClean="0"/>
              <a:t>Years of experience (-)</a:t>
            </a:r>
          </a:p>
          <a:p>
            <a:pPr lvl="3"/>
            <a:r>
              <a:rPr lang="en-US" dirty="0" smtClean="0"/>
              <a:t>Students with Disabilities &amp; Data-Based Decision-Making domains</a:t>
            </a:r>
          </a:p>
          <a:p>
            <a:pPr lvl="2"/>
            <a:r>
              <a:rPr lang="en-US" dirty="0" smtClean="0"/>
              <a:t>Perceptions of </a:t>
            </a:r>
            <a:r>
              <a:rPr lang="en-US" dirty="0" err="1" smtClean="0"/>
              <a:t>RtI</a:t>
            </a:r>
            <a:r>
              <a:rPr lang="en-US" dirty="0" smtClean="0"/>
              <a:t> practices applied to academics (+)</a:t>
            </a:r>
          </a:p>
          <a:p>
            <a:pPr lvl="2"/>
            <a:r>
              <a:rPr lang="en-US" dirty="0" smtClean="0"/>
              <a:t>Pilot school membership (+)</a:t>
            </a:r>
          </a:p>
          <a:p>
            <a:pPr lvl="1"/>
            <a:r>
              <a:rPr lang="en-US" dirty="0" smtClean="0"/>
              <a:t>Changes across time</a:t>
            </a:r>
          </a:p>
          <a:p>
            <a:pPr lvl="2"/>
            <a:r>
              <a:rPr lang="en-US" dirty="0" smtClean="0"/>
              <a:t>No consistent patterns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17562"/>
          </a:xfrm>
        </p:spPr>
        <p:txBody>
          <a:bodyPr/>
          <a:lstStyle/>
          <a:p>
            <a:r>
              <a:rPr lang="en-US" dirty="0" smtClean="0"/>
              <a:t>Beliefs Level 2 Predictors - Levels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817562"/>
          <a:ext cx="9144000" cy="6040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/>
                <a:gridCol w="1282700"/>
                <a:gridCol w="1320800"/>
                <a:gridCol w="1384300"/>
                <a:gridCol w="1231900"/>
                <a:gridCol w="1358900"/>
                <a:gridCol w="1143000"/>
              </a:tblGrid>
              <a:tr h="51951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Predictor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 smtClean="0"/>
                        <a:t>Students</a:t>
                      </a:r>
                      <a:r>
                        <a:rPr lang="en-US" sz="1200" baseline="0" dirty="0" smtClean="0"/>
                        <a:t> with Disabilities 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 smtClean="0"/>
                        <a:t>Data-Based Decision-Making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 smtClean="0"/>
                        <a:t>Functions of Instruction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25731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err="1" smtClean="0"/>
                        <a:t>β</a:t>
                      </a:r>
                      <a:r>
                        <a:rPr lang="en-US" sz="1200" i="1" dirty="0" smtClean="0"/>
                        <a:t> </a:t>
                      </a:r>
                      <a:r>
                        <a:rPr lang="en-US" sz="1200" i="0" dirty="0" smtClean="0"/>
                        <a:t>(SE)</a:t>
                      </a:r>
                      <a:endParaRPr lang="en-US" sz="12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err="1" smtClean="0"/>
                        <a:t>t</a:t>
                      </a:r>
                      <a:r>
                        <a:rPr lang="en-US" sz="1200" i="0" baseline="0" dirty="0" smtClean="0"/>
                        <a:t> (</a:t>
                      </a:r>
                      <a:r>
                        <a:rPr lang="en-US" sz="1200" i="1" baseline="0" dirty="0" err="1" smtClean="0"/>
                        <a:t>p</a:t>
                      </a:r>
                      <a:r>
                        <a:rPr lang="en-US" sz="1200" i="0" baseline="0" dirty="0" smtClean="0"/>
                        <a:t>)</a:t>
                      </a:r>
                      <a:endParaRPr lang="en-US" sz="12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err="1" smtClean="0"/>
                        <a:t>β</a:t>
                      </a:r>
                      <a:r>
                        <a:rPr lang="en-US" sz="1200" i="1" dirty="0" smtClean="0"/>
                        <a:t> </a:t>
                      </a:r>
                      <a:r>
                        <a:rPr lang="en-US" sz="1200" i="0" dirty="0" smtClean="0"/>
                        <a:t>(SE)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err="1" smtClean="0"/>
                        <a:t>t</a:t>
                      </a:r>
                      <a:r>
                        <a:rPr lang="en-US" sz="1200" i="0" baseline="0" dirty="0" smtClean="0"/>
                        <a:t> (</a:t>
                      </a:r>
                      <a:r>
                        <a:rPr lang="en-US" sz="1200" i="1" baseline="0" dirty="0" err="1" smtClean="0"/>
                        <a:t>p</a:t>
                      </a:r>
                      <a:r>
                        <a:rPr lang="en-US" sz="1200" i="0" baseline="0" dirty="0" smtClean="0"/>
                        <a:t>)</a:t>
                      </a:r>
                      <a:endParaRPr lang="en-US" sz="1200" i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err="1" smtClean="0"/>
                        <a:t>β</a:t>
                      </a:r>
                      <a:r>
                        <a:rPr lang="en-US" sz="1200" i="1" dirty="0" smtClean="0"/>
                        <a:t> </a:t>
                      </a:r>
                      <a:r>
                        <a:rPr lang="en-US" sz="1200" i="0" dirty="0" smtClean="0"/>
                        <a:t>(SE)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err="1" smtClean="0"/>
                        <a:t>t</a:t>
                      </a:r>
                      <a:r>
                        <a:rPr lang="en-US" sz="1200" i="0" baseline="0" dirty="0" smtClean="0"/>
                        <a:t> (</a:t>
                      </a:r>
                      <a:r>
                        <a:rPr lang="en-US" sz="1200" i="1" baseline="0" dirty="0" err="1" smtClean="0"/>
                        <a:t>p</a:t>
                      </a:r>
                      <a:r>
                        <a:rPr lang="en-US" sz="1200" i="0" baseline="0" dirty="0" smtClean="0"/>
                        <a:t>)</a:t>
                      </a:r>
                      <a:endParaRPr lang="en-US" sz="1200" i="1" dirty="0" smtClean="0"/>
                    </a:p>
                  </a:txBody>
                  <a:tcPr anchor="ctr"/>
                </a:tc>
              </a:tr>
              <a:tr h="51951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SBLT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.32 (.06)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5.16 (&lt;.01)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.22 (.04)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5.29 (&lt;.01)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.19 (.06)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3.27 (&lt;.01)</a:t>
                      </a:r>
                      <a:endParaRPr lang="en-US" sz="1200" b="1" dirty="0"/>
                    </a:p>
                  </a:txBody>
                  <a:tcPr anchor="ctr"/>
                </a:tc>
              </a:tr>
              <a:tr h="51951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Admin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.30 (.11)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2.69 (&lt;.01)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.26 (.07)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3.53 (&lt;.01)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.32 (.11)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2.97 (&lt;.01)</a:t>
                      </a:r>
                      <a:endParaRPr lang="en-US" sz="1200" b="1" dirty="0"/>
                    </a:p>
                  </a:txBody>
                  <a:tcPr anchor="ctr"/>
                </a:tc>
              </a:tr>
              <a:tr h="51951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Gen Ed Teacher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-.06 (.07)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-.90 (.37)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-.05 (.04)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-1.21 (.23)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-.04</a:t>
                      </a:r>
                      <a:r>
                        <a:rPr lang="en-US" sz="1200" baseline="0" dirty="0" smtClean="0"/>
                        <a:t> (.06)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-.56 (.58)</a:t>
                      </a:r>
                      <a:endParaRPr lang="en-US" sz="1200" dirty="0"/>
                    </a:p>
                  </a:txBody>
                  <a:tcPr anchor="ctr"/>
                </a:tc>
              </a:tr>
              <a:tr h="51951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SPED Teacher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-.03 (.08)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-.33 (.74)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.11 (.05)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2.21 (.03)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-.02 (.08)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-.28</a:t>
                      </a:r>
                      <a:r>
                        <a:rPr lang="en-US" sz="1200" baseline="0" dirty="0" smtClean="0"/>
                        <a:t> (.78)</a:t>
                      </a:r>
                      <a:endParaRPr lang="en-US" sz="1200" dirty="0"/>
                    </a:p>
                  </a:txBody>
                  <a:tcPr anchor="ctr"/>
                </a:tc>
              </a:tr>
              <a:tr h="51951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Student Support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.03 (.11)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.25 (.80)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-.02 (.07)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-.27 (.79)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.05 (.11)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.48 (.63)</a:t>
                      </a:r>
                      <a:endParaRPr lang="en-US" sz="1200" dirty="0"/>
                    </a:p>
                  </a:txBody>
                  <a:tcPr anchor="ctr"/>
                </a:tc>
              </a:tr>
              <a:tr h="51951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Other position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.20 (.23)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.86 (.39)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.30 (.15)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2.06 (.04)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.02 (.22)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.11 (.91)</a:t>
                      </a:r>
                      <a:endParaRPr lang="en-US" sz="1200" dirty="0"/>
                    </a:p>
                  </a:txBody>
                  <a:tcPr anchor="ctr"/>
                </a:tc>
              </a:tr>
              <a:tr h="51951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Years of experience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-.03 (.01)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-2.93</a:t>
                      </a:r>
                      <a:r>
                        <a:rPr lang="en-US" sz="1200" b="1" baseline="0" dirty="0" smtClean="0"/>
                        <a:t> (&lt;.01)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-.02 (.01)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-2.69 (&lt;.01)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-.01 (.01)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-1.49 (.14)</a:t>
                      </a:r>
                      <a:endParaRPr lang="en-US" sz="1200" dirty="0"/>
                    </a:p>
                  </a:txBody>
                  <a:tcPr anchor="ctr"/>
                </a:tc>
              </a:tr>
              <a:tr h="51951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Highest degree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.04 (.04)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.97 (.33)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.04 (.03)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1.49 (.14)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-.03 (.04)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-.82 (.41)</a:t>
                      </a:r>
                      <a:endParaRPr lang="en-US" sz="1200" dirty="0"/>
                    </a:p>
                  </a:txBody>
                  <a:tcPr anchor="ctr"/>
                </a:tc>
              </a:tr>
              <a:tr h="51951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Academic Practices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.13 (.04)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3.56 (&lt;.01)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.08 (.02)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3.39 (&lt;.01)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.15 (.03)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4.17 (&lt;.01)</a:t>
                      </a:r>
                      <a:endParaRPr lang="en-US" sz="1200" b="1" dirty="0"/>
                    </a:p>
                  </a:txBody>
                  <a:tcPr anchor="ctr"/>
                </a:tc>
              </a:tr>
              <a:tr h="51951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Behavior Practices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.04 (.03)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1.70 (.09)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.04 (.02)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2.37 (.02)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.02 (.02)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.95 (.34)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42962"/>
          </a:xfrm>
        </p:spPr>
        <p:txBody>
          <a:bodyPr/>
          <a:lstStyle/>
          <a:p>
            <a:r>
              <a:rPr lang="en-US" dirty="0" smtClean="0"/>
              <a:t>Beliefs Level 2 Predictors - Time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842959"/>
          <a:ext cx="9144000" cy="60150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3200"/>
                <a:gridCol w="1320800"/>
                <a:gridCol w="1257300"/>
                <a:gridCol w="1219200"/>
                <a:gridCol w="1206500"/>
                <a:gridCol w="1295400"/>
                <a:gridCol w="1371600"/>
              </a:tblGrid>
              <a:tr h="60217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Predictor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 smtClean="0"/>
                        <a:t>Students</a:t>
                      </a:r>
                      <a:r>
                        <a:rPr lang="en-US" sz="1200" baseline="0" dirty="0" smtClean="0"/>
                        <a:t> with Disabilities 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 smtClean="0"/>
                        <a:t>Data-Based Decision-Making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 smtClean="0"/>
                        <a:t>Functions of Instruction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28574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err="1" smtClean="0"/>
                        <a:t>β</a:t>
                      </a:r>
                      <a:r>
                        <a:rPr lang="en-US" sz="1200" i="1" dirty="0" smtClean="0"/>
                        <a:t> </a:t>
                      </a:r>
                      <a:r>
                        <a:rPr lang="en-US" sz="1200" i="0" dirty="0" smtClean="0"/>
                        <a:t>(SE)</a:t>
                      </a:r>
                      <a:endParaRPr lang="en-US" sz="12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err="1" smtClean="0"/>
                        <a:t>t</a:t>
                      </a:r>
                      <a:r>
                        <a:rPr lang="en-US" sz="1200" i="0" baseline="0" dirty="0" smtClean="0"/>
                        <a:t> (</a:t>
                      </a:r>
                      <a:r>
                        <a:rPr lang="en-US" sz="1200" i="1" baseline="0" dirty="0" err="1" smtClean="0"/>
                        <a:t>p</a:t>
                      </a:r>
                      <a:r>
                        <a:rPr lang="en-US" sz="1200" i="0" baseline="0" dirty="0" smtClean="0"/>
                        <a:t>)</a:t>
                      </a:r>
                      <a:endParaRPr lang="en-US" sz="12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err="1" smtClean="0"/>
                        <a:t>β</a:t>
                      </a:r>
                      <a:r>
                        <a:rPr lang="en-US" sz="1200" i="1" dirty="0" smtClean="0"/>
                        <a:t> </a:t>
                      </a:r>
                      <a:r>
                        <a:rPr lang="en-US" sz="1200" i="0" dirty="0" smtClean="0"/>
                        <a:t>(SE)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err="1" smtClean="0"/>
                        <a:t>t</a:t>
                      </a:r>
                      <a:r>
                        <a:rPr lang="en-US" sz="1200" i="0" baseline="0" dirty="0" smtClean="0"/>
                        <a:t> (</a:t>
                      </a:r>
                      <a:r>
                        <a:rPr lang="en-US" sz="1200" i="1" baseline="0" dirty="0" err="1" smtClean="0"/>
                        <a:t>p</a:t>
                      </a:r>
                      <a:r>
                        <a:rPr lang="en-US" sz="1200" i="0" baseline="0" dirty="0" smtClean="0"/>
                        <a:t>)</a:t>
                      </a:r>
                      <a:endParaRPr lang="en-US" sz="1200" i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err="1" smtClean="0"/>
                        <a:t>β</a:t>
                      </a:r>
                      <a:r>
                        <a:rPr lang="en-US" sz="1200" i="1" dirty="0" smtClean="0"/>
                        <a:t> </a:t>
                      </a:r>
                      <a:r>
                        <a:rPr lang="en-US" sz="1200" i="0" dirty="0" smtClean="0"/>
                        <a:t>(SE)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err="1" smtClean="0"/>
                        <a:t>t</a:t>
                      </a:r>
                      <a:r>
                        <a:rPr lang="en-US" sz="1200" i="0" baseline="0" dirty="0" smtClean="0"/>
                        <a:t> (</a:t>
                      </a:r>
                      <a:r>
                        <a:rPr lang="en-US" sz="1200" i="1" baseline="0" dirty="0" err="1" smtClean="0"/>
                        <a:t>p</a:t>
                      </a:r>
                      <a:r>
                        <a:rPr lang="en-US" sz="1200" i="0" baseline="0" dirty="0" smtClean="0"/>
                        <a:t>)</a:t>
                      </a:r>
                      <a:endParaRPr lang="en-US" sz="1200" i="1" dirty="0" smtClean="0"/>
                    </a:p>
                  </a:txBody>
                  <a:tcPr anchor="ctr"/>
                </a:tc>
              </a:tr>
              <a:tr h="48842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SBLT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-.09 (.09)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-1.10</a:t>
                      </a:r>
                      <a:r>
                        <a:rPr lang="en-US" sz="1200" baseline="0" dirty="0" smtClean="0"/>
                        <a:t> (.27)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.08 (.05)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1.40 (.16)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.02 (.08)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.26 (.80)</a:t>
                      </a:r>
                      <a:endParaRPr lang="en-US" sz="1200" dirty="0"/>
                    </a:p>
                  </a:txBody>
                  <a:tcPr anchor="ctr"/>
                </a:tc>
              </a:tr>
              <a:tr h="48842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Admin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.20 (.17)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1.14 (.25)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.04 (.11)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.34 (.73)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.07 (.16)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.40 (.69)</a:t>
                      </a:r>
                      <a:endParaRPr lang="en-US" sz="1200" dirty="0"/>
                    </a:p>
                  </a:txBody>
                  <a:tcPr anchor="ctr"/>
                </a:tc>
              </a:tr>
              <a:tr h="48842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Gen Ed Teacher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-.05 (.11)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-.49 (.63)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-.11 (.07)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-1.61 (.11)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.02 (.10)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.23 (.82)</a:t>
                      </a:r>
                      <a:endParaRPr lang="en-US" sz="1200" dirty="0"/>
                    </a:p>
                  </a:txBody>
                  <a:tcPr anchor="ctr"/>
                </a:tc>
              </a:tr>
              <a:tr h="48842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SPED Teacher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.04 (.12)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.34 (.74)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-.11</a:t>
                      </a:r>
                      <a:r>
                        <a:rPr lang="en-US" sz="1200" baseline="0" dirty="0" smtClean="0"/>
                        <a:t> (.08)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-1.37 (.17)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.11 (.11)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.96</a:t>
                      </a:r>
                      <a:r>
                        <a:rPr lang="en-US" sz="1200" baseline="0" dirty="0" smtClean="0"/>
                        <a:t> (.34)</a:t>
                      </a:r>
                      <a:endParaRPr lang="en-US" sz="1200" dirty="0"/>
                    </a:p>
                  </a:txBody>
                  <a:tcPr anchor="ctr"/>
                </a:tc>
              </a:tr>
              <a:tr h="48842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Student Support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.02 (.16)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.13 (.90)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.07 (.10)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.66 (.51)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.10 (.15)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.65 (.52)</a:t>
                      </a:r>
                      <a:endParaRPr lang="en-US" sz="1200" dirty="0"/>
                    </a:p>
                  </a:txBody>
                  <a:tcPr anchor="ctr"/>
                </a:tc>
              </a:tr>
              <a:tr h="48842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Other position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.45 (.53)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.84 (.40)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.01 (.35)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.02 (.98)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.47 (.50)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.94 (.35)</a:t>
                      </a:r>
                      <a:endParaRPr lang="en-US" sz="1200" dirty="0"/>
                    </a:p>
                  </a:txBody>
                  <a:tcPr anchor="ctr"/>
                </a:tc>
              </a:tr>
              <a:tr h="48842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Years of experience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.02 (.01)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1.28 (.20)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&lt;.01 (.01)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&lt;.01 (.99)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.03 (.01)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1.93</a:t>
                      </a:r>
                      <a:r>
                        <a:rPr lang="en-US" sz="1200" baseline="0" dirty="0" smtClean="0"/>
                        <a:t> (&gt;.05)</a:t>
                      </a:r>
                      <a:endParaRPr lang="en-US" sz="1200" dirty="0"/>
                    </a:p>
                  </a:txBody>
                  <a:tcPr anchor="ctr"/>
                </a:tc>
              </a:tr>
              <a:tr h="48842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Highest degree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-.09 (.06)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-1.57 (.12)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-.04 (.04)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-1.02 (.31)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.05 (.05)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.99 (.32)</a:t>
                      </a:r>
                      <a:endParaRPr lang="en-US" sz="1200" dirty="0"/>
                    </a:p>
                  </a:txBody>
                  <a:tcPr anchor="ctr"/>
                </a:tc>
              </a:tr>
              <a:tr h="48842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Academic Practices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&lt;.01 (.06)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.05 (.96)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&lt;-.00 (.04)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&lt;-.00 (.99)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-.10 (.05)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-1.99</a:t>
                      </a:r>
                      <a:r>
                        <a:rPr lang="en-US" sz="1200" b="1" baseline="0" dirty="0" smtClean="0"/>
                        <a:t> (.05)</a:t>
                      </a:r>
                      <a:endParaRPr lang="en-US" sz="1200" b="1" dirty="0"/>
                    </a:p>
                  </a:txBody>
                  <a:tcPr anchor="ctr"/>
                </a:tc>
              </a:tr>
              <a:tr h="48842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Behavior Practices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-.04 (.04)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-1.04 (.30)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-.03 (.02)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-1.44 (.15)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-.01 (.03)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-.23 (.82)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524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Beliefs Level 3 Predictors - Levels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876297"/>
          <a:ext cx="9144000" cy="58750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7000"/>
                <a:gridCol w="1117600"/>
                <a:gridCol w="1270000"/>
                <a:gridCol w="1308100"/>
                <a:gridCol w="1219200"/>
                <a:gridCol w="1447800"/>
                <a:gridCol w="1384300"/>
              </a:tblGrid>
              <a:tr h="66616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Predictor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 smtClean="0"/>
                        <a:t>Students</a:t>
                      </a:r>
                      <a:r>
                        <a:rPr lang="en-US" sz="1200" baseline="0" dirty="0" smtClean="0"/>
                        <a:t> with Disabilities 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 smtClean="0"/>
                        <a:t>Data-Based Decision-Making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 smtClean="0"/>
                        <a:t>Functions of Instruction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65209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err="1" smtClean="0"/>
                        <a:t>β</a:t>
                      </a:r>
                      <a:r>
                        <a:rPr lang="en-US" sz="1200" i="1" dirty="0" smtClean="0"/>
                        <a:t> </a:t>
                      </a:r>
                      <a:r>
                        <a:rPr lang="en-US" sz="1200" i="0" dirty="0" smtClean="0"/>
                        <a:t>(SE)</a:t>
                      </a:r>
                      <a:endParaRPr lang="en-US" sz="12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err="1" smtClean="0"/>
                        <a:t>t</a:t>
                      </a:r>
                      <a:r>
                        <a:rPr lang="en-US" sz="1200" i="0" baseline="0" dirty="0" smtClean="0"/>
                        <a:t> (</a:t>
                      </a:r>
                      <a:r>
                        <a:rPr lang="en-US" sz="1200" i="1" baseline="0" dirty="0" err="1" smtClean="0"/>
                        <a:t>p</a:t>
                      </a:r>
                      <a:r>
                        <a:rPr lang="en-US" sz="1200" i="0" baseline="0" dirty="0" smtClean="0"/>
                        <a:t>)</a:t>
                      </a:r>
                      <a:endParaRPr lang="en-US" sz="12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err="1" smtClean="0"/>
                        <a:t>β</a:t>
                      </a:r>
                      <a:r>
                        <a:rPr lang="en-US" sz="1200" i="1" dirty="0" smtClean="0"/>
                        <a:t> </a:t>
                      </a:r>
                      <a:r>
                        <a:rPr lang="en-US" sz="1200" i="0" dirty="0" smtClean="0"/>
                        <a:t>(SE)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err="1" smtClean="0"/>
                        <a:t>t</a:t>
                      </a:r>
                      <a:r>
                        <a:rPr lang="en-US" sz="1200" i="0" baseline="0" dirty="0" smtClean="0"/>
                        <a:t> (</a:t>
                      </a:r>
                      <a:r>
                        <a:rPr lang="en-US" sz="1200" i="1" baseline="0" dirty="0" err="1" smtClean="0"/>
                        <a:t>p</a:t>
                      </a:r>
                      <a:r>
                        <a:rPr lang="en-US" sz="1200" i="0" baseline="0" dirty="0" smtClean="0"/>
                        <a:t>)</a:t>
                      </a:r>
                      <a:endParaRPr lang="en-US" sz="1200" i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err="1" smtClean="0"/>
                        <a:t>β</a:t>
                      </a:r>
                      <a:r>
                        <a:rPr lang="en-US" sz="1200" i="1" dirty="0" smtClean="0"/>
                        <a:t> </a:t>
                      </a:r>
                      <a:r>
                        <a:rPr lang="en-US" sz="1200" i="0" dirty="0" smtClean="0"/>
                        <a:t>(SE)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err="1" smtClean="0"/>
                        <a:t>t</a:t>
                      </a:r>
                      <a:r>
                        <a:rPr lang="en-US" sz="1200" i="0" baseline="0" dirty="0" smtClean="0"/>
                        <a:t> (</a:t>
                      </a:r>
                      <a:r>
                        <a:rPr lang="en-US" sz="1200" i="1" baseline="0" dirty="0" err="1" smtClean="0"/>
                        <a:t>p</a:t>
                      </a:r>
                      <a:r>
                        <a:rPr lang="en-US" sz="1200" i="0" baseline="0" dirty="0" smtClean="0"/>
                        <a:t>)</a:t>
                      </a:r>
                      <a:endParaRPr lang="en-US" sz="1200" i="1" dirty="0" smtClean="0"/>
                    </a:p>
                  </a:txBody>
                  <a:tcPr anchor="ctr"/>
                </a:tc>
              </a:tr>
              <a:tr h="365209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Pilot</a:t>
                      </a:r>
                      <a:r>
                        <a:rPr lang="en-US" sz="1200" baseline="0" dirty="0" smtClean="0"/>
                        <a:t> School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.30 (.07)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3.85 (&lt;.01)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.14 (.03)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4.43 (&lt;.01)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.20 (.05)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4.36 (&lt;.01)</a:t>
                      </a:r>
                      <a:endParaRPr lang="en-US" sz="1200" b="1" dirty="0"/>
                    </a:p>
                  </a:txBody>
                  <a:tcPr anchor="ctr"/>
                </a:tc>
              </a:tr>
              <a:tr h="461188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Coaching Frequency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.01 (.01)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1.58 (.11)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.02 (.01)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2.65 (&lt;.01)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-.01 (.01)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.05 (.96)</a:t>
                      </a:r>
                      <a:endParaRPr lang="en-US" sz="1200" dirty="0"/>
                    </a:p>
                  </a:txBody>
                  <a:tcPr anchor="ctr"/>
                </a:tc>
              </a:tr>
              <a:tr h="365209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Coaching Duration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&lt;.00</a:t>
                      </a:r>
                      <a:r>
                        <a:rPr lang="en-US" sz="1200" baseline="0" dirty="0" smtClean="0"/>
                        <a:t> (&lt;.01)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-1.22 (.22)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-.002 (&lt;.01)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-1.56 (.12)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&lt;.01</a:t>
                      </a:r>
                      <a:r>
                        <a:rPr lang="en-US" sz="1200" baseline="0" dirty="0" smtClean="0"/>
                        <a:t> (&lt;.01)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.04 (.97)</a:t>
                      </a:r>
                      <a:endParaRPr lang="en-US" sz="1200" dirty="0"/>
                    </a:p>
                  </a:txBody>
                  <a:tcPr anchor="ctr"/>
                </a:tc>
              </a:tr>
              <a:tr h="365209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% Free/Red</a:t>
                      </a:r>
                      <a:r>
                        <a:rPr lang="en-US" sz="1200" baseline="0" dirty="0" smtClean="0"/>
                        <a:t>. Lunch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-.30 (.31)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-1.00 (.32)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-.20 (.13)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-1.55 (.12)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-.23 (.18)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-1.26 (.21)</a:t>
                      </a:r>
                      <a:endParaRPr lang="en-US" sz="1200" dirty="0"/>
                    </a:p>
                  </a:txBody>
                  <a:tcPr anchor="ctr"/>
                </a:tc>
              </a:tr>
              <a:tr h="365209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% </a:t>
                      </a:r>
                      <a:r>
                        <a:rPr lang="en-US" sz="1200" dirty="0" err="1" smtClean="0"/>
                        <a:t>SWDs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-.35</a:t>
                      </a:r>
                      <a:r>
                        <a:rPr lang="en-US" sz="1200" baseline="0" dirty="0" smtClean="0"/>
                        <a:t> (.89)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-.40</a:t>
                      </a:r>
                      <a:r>
                        <a:rPr lang="en-US" sz="1200" baseline="0" dirty="0" smtClean="0"/>
                        <a:t> (.69)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.12 (.37)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.34 (.73)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-.36 (.53)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-.67</a:t>
                      </a:r>
                      <a:r>
                        <a:rPr lang="en-US" sz="1200" baseline="0" dirty="0" smtClean="0"/>
                        <a:t> (.50)</a:t>
                      </a:r>
                      <a:endParaRPr lang="en-US" sz="1200" dirty="0"/>
                    </a:p>
                  </a:txBody>
                  <a:tcPr anchor="ctr"/>
                </a:tc>
              </a:tr>
              <a:tr h="365209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Average</a:t>
                      </a:r>
                      <a:r>
                        <a:rPr lang="en-US" sz="1200" baseline="0" dirty="0" smtClean="0"/>
                        <a:t> FCAT Score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&lt;.01</a:t>
                      </a:r>
                      <a:r>
                        <a:rPr lang="en-US" sz="1200" baseline="0" dirty="0" smtClean="0"/>
                        <a:t> (&lt;.01)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.91 (.36)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-.002</a:t>
                      </a:r>
                      <a:r>
                        <a:rPr lang="en-US" sz="1200" baseline="0" dirty="0" smtClean="0"/>
                        <a:t> (&lt;.01)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-1.11</a:t>
                      </a:r>
                      <a:r>
                        <a:rPr lang="en-US" sz="1200" baseline="0" dirty="0" smtClean="0"/>
                        <a:t> (.27)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-.001</a:t>
                      </a:r>
                      <a:r>
                        <a:rPr lang="en-US" sz="1200" baseline="0" dirty="0" smtClean="0"/>
                        <a:t> (&lt;.01)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-.57 (.57)</a:t>
                      </a:r>
                      <a:endParaRPr lang="en-US" sz="1200" dirty="0"/>
                    </a:p>
                  </a:txBody>
                  <a:tcPr anchor="ctr"/>
                </a:tc>
              </a:tr>
              <a:tr h="365209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District A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-.07 (.18)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-.42 (.68)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-.18</a:t>
                      </a:r>
                      <a:r>
                        <a:rPr lang="en-US" sz="1200" b="1" baseline="0" dirty="0" smtClean="0"/>
                        <a:t> (.07)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-2.65 (&lt;.01)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-.10 (.10)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-.97 (.33)</a:t>
                      </a:r>
                      <a:endParaRPr lang="en-US" sz="1200" dirty="0"/>
                    </a:p>
                  </a:txBody>
                  <a:tcPr anchor="ctr"/>
                </a:tc>
              </a:tr>
              <a:tr h="365209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District</a:t>
                      </a:r>
                      <a:r>
                        <a:rPr lang="en-US" sz="1200" baseline="0" dirty="0" smtClean="0"/>
                        <a:t> B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-.22 (.15)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-1.47 (.14)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-.09 (.06)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-1.53 (.13)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-.14 (.09)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-1.59 (.11)</a:t>
                      </a:r>
                      <a:endParaRPr lang="en-US" sz="1200" dirty="0"/>
                    </a:p>
                  </a:txBody>
                  <a:tcPr anchor="ctr"/>
                </a:tc>
              </a:tr>
              <a:tr h="365209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District C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.02 (.15)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.15 (.88)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-.18 (.06)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-2.82 (&lt;.01)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-.06 (.09)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-.66 (.51)</a:t>
                      </a:r>
                      <a:endParaRPr lang="en-US" sz="1200" dirty="0"/>
                    </a:p>
                  </a:txBody>
                  <a:tcPr anchor="ctr"/>
                </a:tc>
              </a:tr>
              <a:tr h="365209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District D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-.22 (.13)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-1.70 (.09)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.01 (.05)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.23 (.82)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-.11 (.08)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-1.45 (.15)</a:t>
                      </a:r>
                      <a:endParaRPr lang="en-US" sz="1200" dirty="0"/>
                    </a:p>
                  </a:txBody>
                  <a:tcPr anchor="ctr"/>
                </a:tc>
              </a:tr>
              <a:tr h="365209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District E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-.06 (.14)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-.46 (.64)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.05 (.05)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.82 (.41)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-.06 (.08)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-.72 (.47)</a:t>
                      </a:r>
                      <a:endParaRPr lang="en-US" sz="1200" dirty="0"/>
                    </a:p>
                  </a:txBody>
                  <a:tcPr anchor="ctr"/>
                </a:tc>
              </a:tr>
              <a:tr h="365209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District F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-.12 (.14)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-.84</a:t>
                      </a:r>
                      <a:r>
                        <a:rPr lang="en-US" sz="1200" baseline="0" dirty="0" smtClean="0"/>
                        <a:t> (.40)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.03 (.06)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.53 (.60)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-.02 (.08)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-.25 (.81)</a:t>
                      </a:r>
                      <a:endParaRPr lang="en-US" sz="1200" dirty="0"/>
                    </a:p>
                  </a:txBody>
                  <a:tcPr anchor="ctr"/>
                </a:tc>
              </a:tr>
              <a:tr h="365209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District</a:t>
                      </a:r>
                      <a:r>
                        <a:rPr lang="en-US" sz="1200" baseline="0" dirty="0" smtClean="0"/>
                        <a:t> G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</a:t>
                      </a:r>
                      <a:r>
                        <a:rPr lang="en-US" sz="1200" baseline="0" dirty="0" smtClean="0"/>
                        <a:t> (---)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---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</a:t>
                      </a:r>
                      <a:r>
                        <a:rPr lang="en-US" sz="1200" baseline="0" dirty="0" smtClean="0"/>
                        <a:t> (---)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---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</a:t>
                      </a:r>
                      <a:r>
                        <a:rPr lang="en-US" sz="1200" baseline="0" dirty="0" smtClean="0"/>
                        <a:t> (---)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---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6762"/>
          </a:xfrm>
        </p:spPr>
        <p:txBody>
          <a:bodyPr/>
          <a:lstStyle/>
          <a:p>
            <a:r>
              <a:rPr lang="en-US" dirty="0" smtClean="0"/>
              <a:t>Beliefs Level 3 Predictors - Time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952499"/>
          <a:ext cx="9144000" cy="5905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1300"/>
                <a:gridCol w="1422400"/>
                <a:gridCol w="1295400"/>
                <a:gridCol w="1333500"/>
                <a:gridCol w="1143000"/>
                <a:gridCol w="1155700"/>
                <a:gridCol w="1282700"/>
              </a:tblGrid>
              <a:tr h="47774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Predictor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 smtClean="0"/>
                        <a:t>Students</a:t>
                      </a:r>
                      <a:r>
                        <a:rPr lang="en-US" sz="1200" baseline="0" dirty="0" smtClean="0"/>
                        <a:t> with Disabilities 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 smtClean="0"/>
                        <a:t>Data-Based Decision-Making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 smtClean="0"/>
                        <a:t>Functions of Instruction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8665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err="1" smtClean="0"/>
                        <a:t>β</a:t>
                      </a:r>
                      <a:r>
                        <a:rPr lang="en-US" sz="1200" i="1" dirty="0" smtClean="0"/>
                        <a:t> </a:t>
                      </a:r>
                      <a:r>
                        <a:rPr lang="en-US" sz="1200" i="0" dirty="0" smtClean="0"/>
                        <a:t>(SE)</a:t>
                      </a:r>
                      <a:endParaRPr lang="en-US" sz="12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err="1" smtClean="0"/>
                        <a:t>t</a:t>
                      </a:r>
                      <a:r>
                        <a:rPr lang="en-US" sz="1200" i="0" baseline="0" dirty="0" smtClean="0"/>
                        <a:t> (</a:t>
                      </a:r>
                      <a:r>
                        <a:rPr lang="en-US" sz="1200" i="1" baseline="0" dirty="0" err="1" smtClean="0"/>
                        <a:t>p</a:t>
                      </a:r>
                      <a:r>
                        <a:rPr lang="en-US" sz="1200" i="0" baseline="0" dirty="0" smtClean="0"/>
                        <a:t>)</a:t>
                      </a:r>
                      <a:endParaRPr lang="en-US" sz="12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err="1" smtClean="0"/>
                        <a:t>β</a:t>
                      </a:r>
                      <a:r>
                        <a:rPr lang="en-US" sz="1200" i="1" dirty="0" smtClean="0"/>
                        <a:t> </a:t>
                      </a:r>
                      <a:r>
                        <a:rPr lang="en-US" sz="1200" i="0" dirty="0" smtClean="0"/>
                        <a:t>(SE)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err="1" smtClean="0"/>
                        <a:t>t</a:t>
                      </a:r>
                      <a:r>
                        <a:rPr lang="en-US" sz="1200" i="0" baseline="0" dirty="0" smtClean="0"/>
                        <a:t> (</a:t>
                      </a:r>
                      <a:r>
                        <a:rPr lang="en-US" sz="1200" i="1" baseline="0" dirty="0" err="1" smtClean="0"/>
                        <a:t>p</a:t>
                      </a:r>
                      <a:r>
                        <a:rPr lang="en-US" sz="1200" i="0" baseline="0" dirty="0" smtClean="0"/>
                        <a:t>)</a:t>
                      </a:r>
                      <a:endParaRPr lang="en-US" sz="1200" i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err="1" smtClean="0"/>
                        <a:t>β</a:t>
                      </a:r>
                      <a:r>
                        <a:rPr lang="en-US" sz="1200" i="1" dirty="0" smtClean="0"/>
                        <a:t> </a:t>
                      </a:r>
                      <a:r>
                        <a:rPr lang="en-US" sz="1200" i="0" dirty="0" smtClean="0"/>
                        <a:t>(SE)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err="1" smtClean="0"/>
                        <a:t>t</a:t>
                      </a:r>
                      <a:r>
                        <a:rPr lang="en-US" sz="1200" i="0" baseline="0" dirty="0" smtClean="0"/>
                        <a:t> (</a:t>
                      </a:r>
                      <a:r>
                        <a:rPr lang="en-US" sz="1200" i="1" baseline="0" dirty="0" err="1" smtClean="0"/>
                        <a:t>p</a:t>
                      </a:r>
                      <a:r>
                        <a:rPr lang="en-US" sz="1200" i="0" baseline="0" dirty="0" smtClean="0"/>
                        <a:t>)</a:t>
                      </a:r>
                      <a:endParaRPr lang="en-US" sz="1200" i="1" dirty="0" smtClean="0"/>
                    </a:p>
                  </a:txBody>
                  <a:tcPr anchor="ctr"/>
                </a:tc>
              </a:tr>
              <a:tr h="44383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Pilot</a:t>
                      </a:r>
                      <a:r>
                        <a:rPr lang="en-US" sz="1200" baseline="0" dirty="0" smtClean="0"/>
                        <a:t> School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-.02 (.10)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-.21 (.83)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-.05 (.06)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-.90</a:t>
                      </a:r>
                      <a:r>
                        <a:rPr lang="en-US" sz="1200" baseline="0" dirty="0" smtClean="0"/>
                        <a:t> (.37)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-.06 (.08)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-.72</a:t>
                      </a:r>
                      <a:r>
                        <a:rPr lang="en-US" sz="1200" baseline="0" dirty="0" smtClean="0"/>
                        <a:t> (.47)</a:t>
                      </a:r>
                      <a:endParaRPr lang="en-US" sz="1200" dirty="0"/>
                    </a:p>
                  </a:txBody>
                  <a:tcPr anchor="ctr"/>
                </a:tc>
              </a:tr>
              <a:tr h="44383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Coaching Frequency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-.01</a:t>
                      </a:r>
                      <a:r>
                        <a:rPr lang="en-US" sz="1200" baseline="0" dirty="0" smtClean="0"/>
                        <a:t> (.01)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-1.09 (.28)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-.01</a:t>
                      </a:r>
                      <a:r>
                        <a:rPr lang="en-US" sz="1200" baseline="0" dirty="0" smtClean="0"/>
                        <a:t> (&lt;.01)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-1.94 (&gt;.05)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&lt;.01</a:t>
                      </a:r>
                      <a:r>
                        <a:rPr lang="en-US" sz="1200" baseline="0" dirty="0" smtClean="0"/>
                        <a:t> (.01)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.03 (.97)</a:t>
                      </a:r>
                      <a:endParaRPr lang="en-US" sz="1200" dirty="0"/>
                    </a:p>
                  </a:txBody>
                  <a:tcPr anchor="ctr"/>
                </a:tc>
              </a:tr>
              <a:tr h="28665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Coaching Duration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</a:t>
                      </a:r>
                      <a:r>
                        <a:rPr lang="en-US" sz="1200" baseline="0" dirty="0" smtClean="0"/>
                        <a:t> (---)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---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</a:t>
                      </a:r>
                      <a:r>
                        <a:rPr lang="en-US" sz="1200" baseline="0" dirty="0" smtClean="0"/>
                        <a:t> (---)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---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</a:t>
                      </a:r>
                      <a:r>
                        <a:rPr lang="en-US" sz="1200" baseline="0" dirty="0" smtClean="0"/>
                        <a:t> (---)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---</a:t>
                      </a:r>
                      <a:endParaRPr lang="en-US" sz="1200" dirty="0"/>
                    </a:p>
                  </a:txBody>
                  <a:tcPr anchor="ctr"/>
                </a:tc>
              </a:tr>
              <a:tr h="44383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% Free/Red</a:t>
                      </a:r>
                      <a:r>
                        <a:rPr lang="en-US" sz="1200" baseline="0" dirty="0" smtClean="0"/>
                        <a:t>. Lunch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.19 (.25)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.78 (.43)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.19 (.16)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1.21 (.23)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.07 (.23)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.30 (.76)</a:t>
                      </a:r>
                      <a:endParaRPr lang="en-US" sz="1200" dirty="0"/>
                    </a:p>
                  </a:txBody>
                  <a:tcPr anchor="ctr"/>
                </a:tc>
              </a:tr>
              <a:tr h="28665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% </a:t>
                      </a:r>
                      <a:r>
                        <a:rPr lang="en-US" sz="1200" dirty="0" err="1" smtClean="0"/>
                        <a:t>SWDs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.20 (.83)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.25 (.80)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-.96 (.52)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-1.85 (.06)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-.38 (.78)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-.49 (.62)</a:t>
                      </a:r>
                      <a:endParaRPr lang="en-US" sz="1200" dirty="0"/>
                    </a:p>
                  </a:txBody>
                  <a:tcPr anchor="ctr"/>
                </a:tc>
              </a:tr>
              <a:tr h="44383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Average</a:t>
                      </a:r>
                      <a:r>
                        <a:rPr lang="en-US" sz="1200" baseline="0" dirty="0" smtClean="0"/>
                        <a:t> FCAT Score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&lt;.01</a:t>
                      </a:r>
                      <a:r>
                        <a:rPr lang="en-US" sz="1200" baseline="0" dirty="0" smtClean="0"/>
                        <a:t> (&lt;.01)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1.21 (.23)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&lt;-.00</a:t>
                      </a:r>
                      <a:r>
                        <a:rPr lang="en-US" sz="1200" baseline="0" dirty="0" smtClean="0"/>
                        <a:t> (&lt;.01)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-.06 (.95)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&lt;.01 (&lt;.01)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.52 (.60)</a:t>
                      </a:r>
                      <a:endParaRPr lang="en-US" sz="1200" dirty="0"/>
                    </a:p>
                  </a:txBody>
                  <a:tcPr anchor="ctr"/>
                </a:tc>
              </a:tr>
              <a:tr h="44383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District A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.10 (.14)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.70 (.48)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.18 (.09)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1.97 (.05)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.12 (.14)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.90 (.37)</a:t>
                      </a:r>
                      <a:endParaRPr lang="en-US" sz="1200" dirty="0"/>
                    </a:p>
                  </a:txBody>
                  <a:tcPr anchor="ctr"/>
                </a:tc>
              </a:tr>
              <a:tr h="44383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District</a:t>
                      </a:r>
                      <a:r>
                        <a:rPr lang="en-US" sz="1200" baseline="0" dirty="0" smtClean="0"/>
                        <a:t> B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.04 (.13)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.29 (.77)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.05 (.08)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.60 (.55)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.02 (.12)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.14 (.89)</a:t>
                      </a:r>
                      <a:endParaRPr lang="en-US" sz="1200" dirty="0"/>
                    </a:p>
                  </a:txBody>
                  <a:tcPr anchor="ctr"/>
                </a:tc>
              </a:tr>
              <a:tr h="44383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District C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-.11 (.14)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-.83 (.40)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.03 (.08)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.31 (.76)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.05 (.13)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.43 (.67)</a:t>
                      </a:r>
                      <a:endParaRPr lang="en-US" sz="1200" dirty="0"/>
                    </a:p>
                  </a:txBody>
                  <a:tcPr anchor="ctr"/>
                </a:tc>
              </a:tr>
              <a:tr h="28665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District D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.06 (.10)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.55 (.58)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-.04 (.06)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-.55 (.58)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-.04 (.10)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-.40 (.69)</a:t>
                      </a:r>
                      <a:endParaRPr lang="en-US" sz="1200" dirty="0"/>
                    </a:p>
                  </a:txBody>
                  <a:tcPr anchor="ctr"/>
                </a:tc>
              </a:tr>
              <a:tr h="44383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District E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.01 (.11)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.12 (.90)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-.09 (.07)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-1.30 (.19)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.02 (.11)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.15 (.88)</a:t>
                      </a:r>
                      <a:endParaRPr lang="en-US" sz="1200" dirty="0"/>
                    </a:p>
                  </a:txBody>
                  <a:tcPr anchor="ctr"/>
                </a:tc>
              </a:tr>
              <a:tr h="44383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District F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&lt;.01 (.11)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.01 (.99)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&lt;.01 (.07)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.04 (.97)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-.09</a:t>
                      </a:r>
                      <a:r>
                        <a:rPr lang="en-US" sz="1200" baseline="0" dirty="0" smtClean="0"/>
                        <a:t> (.11)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-.84</a:t>
                      </a:r>
                      <a:r>
                        <a:rPr lang="en-US" sz="1200" baseline="0" dirty="0" smtClean="0"/>
                        <a:t> (.40)</a:t>
                      </a:r>
                      <a:endParaRPr lang="en-US" sz="1200" dirty="0"/>
                    </a:p>
                  </a:txBody>
                  <a:tcPr anchor="ctr"/>
                </a:tc>
              </a:tr>
              <a:tr h="28665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District</a:t>
                      </a:r>
                      <a:r>
                        <a:rPr lang="en-US" sz="1200" baseline="0" dirty="0" smtClean="0"/>
                        <a:t> G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</a:t>
                      </a:r>
                      <a:r>
                        <a:rPr lang="en-US" sz="1200" baseline="0" dirty="0" smtClean="0"/>
                        <a:t> (---)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---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</a:t>
                      </a:r>
                      <a:r>
                        <a:rPr lang="en-US" sz="1200" baseline="0" dirty="0" smtClean="0"/>
                        <a:t> (---)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---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</a:t>
                      </a:r>
                      <a:r>
                        <a:rPr lang="en-US" sz="1200" baseline="0" dirty="0" smtClean="0"/>
                        <a:t> (---)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---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 noGrp="1"/>
          </p:cNvGraphicFramePr>
          <p:nvPr/>
        </p:nvGraphicFramePr>
        <p:xfrm>
          <a:off x="289820" y="519940"/>
          <a:ext cx="8564359" cy="5818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 noGrp="1"/>
          </p:cNvGraphicFramePr>
          <p:nvPr/>
        </p:nvGraphicFramePr>
        <p:xfrm>
          <a:off x="289820" y="519940"/>
          <a:ext cx="8564359" cy="5818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 noGrp="1"/>
          </p:cNvGraphicFramePr>
          <p:nvPr/>
        </p:nvGraphicFramePr>
        <p:xfrm>
          <a:off x="289820" y="519940"/>
          <a:ext cx="8564359" cy="5818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Why </a:t>
            </a:r>
            <a:r>
              <a:rPr lang="en-US" b="1" u="sng"/>
              <a:t>have</a:t>
            </a:r>
            <a:r>
              <a:rPr lang="en-US"/>
              <a:t> past initiatives failed?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/>
              <a:t>Purpose unclear</a:t>
            </a:r>
          </a:p>
          <a:p>
            <a:pPr eaLnBrk="1" hangingPunct="1"/>
            <a:r>
              <a:rPr lang="en-US"/>
              <a:t>Lack of ongoing communication</a:t>
            </a:r>
          </a:p>
          <a:p>
            <a:pPr eaLnBrk="1" hangingPunct="1"/>
            <a:r>
              <a:rPr lang="en-US"/>
              <a:t>Unrealistic expectations of initial success</a:t>
            </a:r>
          </a:p>
          <a:p>
            <a:pPr eaLnBrk="1" hangingPunct="1"/>
            <a:r>
              <a:rPr lang="en-US"/>
              <a:t>Failure to measure and analyze progress</a:t>
            </a:r>
          </a:p>
          <a:p>
            <a:pPr eaLnBrk="1" hangingPunct="1"/>
            <a:r>
              <a:rPr lang="en-US"/>
              <a:t>Participants not involved in planning…</a:t>
            </a:r>
          </a:p>
          <a:p>
            <a:pPr eaLnBrk="1" hangingPunct="1"/>
            <a:r>
              <a:rPr lang="en-US" b="1" i="1"/>
              <a:t>School culture is ignored</a:t>
            </a:r>
          </a:p>
          <a:p>
            <a:pPr eaLnBrk="1" hangingPunct="1"/>
            <a:r>
              <a:rPr lang="en-US" b="1" i="1"/>
              <a:t>Failure to achieve CONSENSUS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Consistent Findings from Perceived Skill </a:t>
            </a:r>
            <a:r>
              <a:rPr lang="en-US" dirty="0" err="1" smtClean="0"/>
              <a:t>MLMs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Educator perceived skills within each domain significantly increased across time</a:t>
            </a:r>
          </a:p>
          <a:p>
            <a:r>
              <a:rPr lang="en-US" dirty="0" smtClean="0"/>
              <a:t>Variables consistently related to perceived skills</a:t>
            </a:r>
          </a:p>
          <a:p>
            <a:pPr lvl="1"/>
            <a:r>
              <a:rPr lang="en-US" dirty="0" smtClean="0"/>
              <a:t>Levels</a:t>
            </a:r>
          </a:p>
          <a:p>
            <a:pPr lvl="2"/>
            <a:r>
              <a:rPr lang="en-US" dirty="0" smtClean="0"/>
              <a:t>Position/role (+)</a:t>
            </a:r>
          </a:p>
          <a:p>
            <a:pPr lvl="3"/>
            <a:r>
              <a:rPr lang="en-US" dirty="0" smtClean="0"/>
              <a:t>Particularly for administrators and other personnel</a:t>
            </a:r>
          </a:p>
          <a:p>
            <a:pPr lvl="2"/>
            <a:r>
              <a:rPr lang="en-US" dirty="0" smtClean="0"/>
              <a:t>Degree earned (+)</a:t>
            </a:r>
          </a:p>
          <a:p>
            <a:pPr lvl="2"/>
            <a:r>
              <a:rPr lang="en-US" dirty="0" smtClean="0"/>
              <a:t>Perceptions of </a:t>
            </a:r>
            <a:r>
              <a:rPr lang="en-US" dirty="0" err="1" smtClean="0"/>
              <a:t>RtI</a:t>
            </a:r>
            <a:r>
              <a:rPr lang="en-US" dirty="0" smtClean="0"/>
              <a:t> practices applied to academics (+)</a:t>
            </a:r>
          </a:p>
          <a:p>
            <a:pPr lvl="2"/>
            <a:r>
              <a:rPr lang="en-US" dirty="0" smtClean="0"/>
              <a:t>Membership in one of the seven districts (+)</a:t>
            </a:r>
          </a:p>
          <a:p>
            <a:pPr lvl="1"/>
            <a:r>
              <a:rPr lang="en-US" dirty="0" smtClean="0"/>
              <a:t>Changes across time</a:t>
            </a:r>
          </a:p>
          <a:p>
            <a:pPr lvl="2"/>
            <a:r>
              <a:rPr lang="en-US" b="1" dirty="0" smtClean="0"/>
              <a:t>SBLT membership across time (+)</a:t>
            </a:r>
          </a:p>
          <a:p>
            <a:pPr lvl="2"/>
            <a:r>
              <a:rPr lang="en-US" dirty="0" smtClean="0"/>
              <a:t>Perceptions of </a:t>
            </a:r>
            <a:r>
              <a:rPr lang="en-US" dirty="0" err="1" smtClean="0"/>
              <a:t>RtI</a:t>
            </a:r>
            <a:r>
              <a:rPr lang="en-US" dirty="0" smtClean="0"/>
              <a:t> practices applied to academics (-)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17562"/>
          </a:xfrm>
        </p:spPr>
        <p:txBody>
          <a:bodyPr/>
          <a:lstStyle/>
          <a:p>
            <a:r>
              <a:rPr lang="en-US" dirty="0" smtClean="0"/>
              <a:t>Skills Level 2 Predictors - Levels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817562"/>
          <a:ext cx="9144000" cy="6040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/>
                <a:gridCol w="1282700"/>
                <a:gridCol w="1320800"/>
                <a:gridCol w="1384300"/>
                <a:gridCol w="1231900"/>
                <a:gridCol w="1358900"/>
                <a:gridCol w="1143000"/>
              </a:tblGrid>
              <a:tr h="51951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Predictor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 err="1" smtClean="0"/>
                        <a:t>RtI</a:t>
                      </a:r>
                      <a:r>
                        <a:rPr lang="en-US" sz="1200" baseline="0" dirty="0" smtClean="0"/>
                        <a:t> Skills – Academic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 err="1" smtClean="0"/>
                        <a:t>RtI</a:t>
                      </a:r>
                      <a:r>
                        <a:rPr lang="en-US" sz="1200" dirty="0" smtClean="0"/>
                        <a:t> Skills</a:t>
                      </a:r>
                      <a:r>
                        <a:rPr lang="en-US" sz="1200" baseline="0" dirty="0" smtClean="0"/>
                        <a:t> – Behavior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 smtClean="0"/>
                        <a:t>Data</a:t>
                      </a:r>
                      <a:r>
                        <a:rPr lang="en-US" sz="1200" baseline="0" dirty="0" smtClean="0"/>
                        <a:t> &amp; Technology Use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25731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err="1" smtClean="0"/>
                        <a:t>β</a:t>
                      </a:r>
                      <a:r>
                        <a:rPr lang="en-US" sz="1200" i="1" dirty="0" smtClean="0"/>
                        <a:t> </a:t>
                      </a:r>
                      <a:r>
                        <a:rPr lang="en-US" sz="1200" i="0" dirty="0" smtClean="0"/>
                        <a:t>(SE)</a:t>
                      </a:r>
                      <a:endParaRPr lang="en-US" sz="12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err="1" smtClean="0"/>
                        <a:t>t</a:t>
                      </a:r>
                      <a:r>
                        <a:rPr lang="en-US" sz="1200" i="0" baseline="0" dirty="0" smtClean="0"/>
                        <a:t> (</a:t>
                      </a:r>
                      <a:r>
                        <a:rPr lang="en-US" sz="1200" i="1" baseline="0" dirty="0" err="1" smtClean="0"/>
                        <a:t>p</a:t>
                      </a:r>
                      <a:r>
                        <a:rPr lang="en-US" sz="1200" i="0" baseline="0" dirty="0" smtClean="0"/>
                        <a:t>)</a:t>
                      </a:r>
                      <a:endParaRPr lang="en-US" sz="12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err="1" smtClean="0"/>
                        <a:t>β</a:t>
                      </a:r>
                      <a:r>
                        <a:rPr lang="en-US" sz="1200" i="1" dirty="0" smtClean="0"/>
                        <a:t> </a:t>
                      </a:r>
                      <a:r>
                        <a:rPr lang="en-US" sz="1200" i="0" dirty="0" smtClean="0"/>
                        <a:t>(SE)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err="1" smtClean="0"/>
                        <a:t>t</a:t>
                      </a:r>
                      <a:r>
                        <a:rPr lang="en-US" sz="1200" i="0" baseline="0" dirty="0" smtClean="0"/>
                        <a:t> (</a:t>
                      </a:r>
                      <a:r>
                        <a:rPr lang="en-US" sz="1200" i="1" baseline="0" dirty="0" err="1" smtClean="0"/>
                        <a:t>p</a:t>
                      </a:r>
                      <a:r>
                        <a:rPr lang="en-US" sz="1200" i="0" baseline="0" dirty="0" smtClean="0"/>
                        <a:t>)</a:t>
                      </a:r>
                      <a:endParaRPr lang="en-US" sz="1200" i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err="1" smtClean="0"/>
                        <a:t>β</a:t>
                      </a:r>
                      <a:r>
                        <a:rPr lang="en-US" sz="1200" i="1" dirty="0" smtClean="0"/>
                        <a:t> </a:t>
                      </a:r>
                      <a:r>
                        <a:rPr lang="en-US" sz="1200" i="0" dirty="0" smtClean="0"/>
                        <a:t>(SE)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err="1" smtClean="0"/>
                        <a:t>t</a:t>
                      </a:r>
                      <a:r>
                        <a:rPr lang="en-US" sz="1200" i="0" baseline="0" dirty="0" smtClean="0"/>
                        <a:t> (</a:t>
                      </a:r>
                      <a:r>
                        <a:rPr lang="en-US" sz="1200" i="1" baseline="0" dirty="0" err="1" smtClean="0"/>
                        <a:t>p</a:t>
                      </a:r>
                      <a:r>
                        <a:rPr lang="en-US" sz="1200" i="0" baseline="0" dirty="0" smtClean="0"/>
                        <a:t>)</a:t>
                      </a:r>
                      <a:endParaRPr lang="en-US" sz="1200" i="1" dirty="0" smtClean="0"/>
                    </a:p>
                  </a:txBody>
                  <a:tcPr anchor="ctr"/>
                </a:tc>
              </a:tr>
              <a:tr h="51951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SBLT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.21</a:t>
                      </a:r>
                      <a:r>
                        <a:rPr lang="en-US" sz="1200" b="1" baseline="0" dirty="0" smtClean="0"/>
                        <a:t> (.06)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3.20</a:t>
                      </a:r>
                      <a:r>
                        <a:rPr lang="en-US" sz="1200" b="1" baseline="0" dirty="0" smtClean="0"/>
                        <a:t> (&lt;.01)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.02 (.07)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.24 (.81)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.04 (.08)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.56 (.58)</a:t>
                      </a:r>
                      <a:endParaRPr lang="en-US" sz="1200" dirty="0"/>
                    </a:p>
                  </a:txBody>
                  <a:tcPr anchor="ctr"/>
                </a:tc>
              </a:tr>
              <a:tr h="51951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Admin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.47 (.12)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3.98 (&lt;.01)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.65 (.13)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5.01</a:t>
                      </a:r>
                      <a:r>
                        <a:rPr lang="en-US" sz="1200" b="1" baseline="0" dirty="0" smtClean="0"/>
                        <a:t> (&lt;.01)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.66 (.14)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4.62 (&lt;.01)</a:t>
                      </a:r>
                      <a:endParaRPr lang="en-US" sz="1200" b="1" dirty="0"/>
                    </a:p>
                  </a:txBody>
                  <a:tcPr anchor="ctr"/>
                </a:tc>
              </a:tr>
              <a:tr h="51951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Gen Ed Teacher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.14 (.07)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2.02 (.04)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.23</a:t>
                      </a:r>
                      <a:r>
                        <a:rPr lang="en-US" sz="1200" b="1" baseline="0" dirty="0" smtClean="0"/>
                        <a:t> (.08)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3.00 (&lt;.01)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-.04</a:t>
                      </a:r>
                      <a:r>
                        <a:rPr lang="en-US" sz="1200" baseline="0" dirty="0" smtClean="0"/>
                        <a:t> (.09)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-.50</a:t>
                      </a:r>
                      <a:r>
                        <a:rPr lang="en-US" sz="1200" baseline="0" dirty="0" smtClean="0"/>
                        <a:t> (.62)</a:t>
                      </a:r>
                      <a:endParaRPr lang="en-US" sz="1200" dirty="0"/>
                    </a:p>
                  </a:txBody>
                  <a:tcPr anchor="ctr"/>
                </a:tc>
              </a:tr>
              <a:tr h="51951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SPED Teacher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.15 (.08)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1.86 (.06)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.38 (.09)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4.23 (&lt;.01)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-.01 (.10)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-.05 (.96)</a:t>
                      </a:r>
                      <a:endParaRPr lang="en-US" sz="1200" dirty="0"/>
                    </a:p>
                  </a:txBody>
                  <a:tcPr anchor="ctr"/>
                </a:tc>
              </a:tr>
              <a:tr h="51951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Student Support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-.14 (.11)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-1.24 (.21)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.57 (.12)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4.57 (&lt;.01)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.17 (.14)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1.25 (.21)</a:t>
                      </a:r>
                      <a:endParaRPr lang="en-US" sz="1200" dirty="0"/>
                    </a:p>
                  </a:txBody>
                  <a:tcPr anchor="ctr"/>
                </a:tc>
              </a:tr>
              <a:tr h="51951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Other position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.76 (.24)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3.20 (&lt;.01)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.70 (.26)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2.68 (&lt;.01)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.78 (.29)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2.73 (&lt;.01)</a:t>
                      </a:r>
                      <a:endParaRPr lang="en-US" sz="1200" b="1" dirty="0"/>
                    </a:p>
                  </a:txBody>
                  <a:tcPr anchor="ctr"/>
                </a:tc>
              </a:tr>
              <a:tr h="51951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Years of experience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.01 (.01)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1.39 (.17)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.01 (.01)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1.23</a:t>
                      </a:r>
                      <a:r>
                        <a:rPr lang="en-US" sz="1200" baseline="0" dirty="0" smtClean="0"/>
                        <a:t> (.22)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-.02 (.01)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-2.04</a:t>
                      </a:r>
                      <a:r>
                        <a:rPr lang="en-US" sz="1200" b="1" baseline="0" dirty="0" smtClean="0"/>
                        <a:t> (.04)</a:t>
                      </a:r>
                      <a:endParaRPr lang="en-US" sz="1200" b="1" dirty="0"/>
                    </a:p>
                  </a:txBody>
                  <a:tcPr anchor="ctr"/>
                </a:tc>
              </a:tr>
              <a:tr h="51951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Highest degree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.16 (.04)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4.05 (&lt;.01)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.10 (.04)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2.19 (.03)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.16 (.05)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3.36 (&lt;.01)</a:t>
                      </a:r>
                      <a:endParaRPr lang="en-US" sz="1200" b="1" dirty="0"/>
                    </a:p>
                  </a:txBody>
                  <a:tcPr anchor="ctr"/>
                </a:tc>
              </a:tr>
              <a:tr h="51951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Academic Practices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.31 (.04)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8.30 (&lt;.01)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.19 (.04)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4.61 (&lt;.01)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.22 (.05)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4.82 (&lt;.01)</a:t>
                      </a:r>
                      <a:endParaRPr lang="en-US" sz="1200" b="1" dirty="0"/>
                    </a:p>
                  </a:txBody>
                  <a:tcPr anchor="ctr"/>
                </a:tc>
              </a:tr>
              <a:tr h="51951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Behavior Practices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-.05 (.03)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-2.07 (.04)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.10 (.03)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3.61 (&lt;.01)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.01 (.03)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.34 (.74)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42962"/>
          </a:xfrm>
        </p:spPr>
        <p:txBody>
          <a:bodyPr/>
          <a:lstStyle/>
          <a:p>
            <a:r>
              <a:rPr lang="en-US" dirty="0" smtClean="0"/>
              <a:t>Skills Level 2 Predictors - Time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842959"/>
          <a:ext cx="9144000" cy="60150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3200"/>
                <a:gridCol w="1320800"/>
                <a:gridCol w="1257300"/>
                <a:gridCol w="1219200"/>
                <a:gridCol w="1206500"/>
                <a:gridCol w="1295400"/>
                <a:gridCol w="1371600"/>
              </a:tblGrid>
              <a:tr h="60217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Predictor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 err="1" smtClean="0"/>
                        <a:t>RtI</a:t>
                      </a:r>
                      <a:r>
                        <a:rPr lang="en-US" sz="1200" baseline="0" dirty="0" smtClean="0"/>
                        <a:t> Skills – Academic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 err="1" smtClean="0"/>
                        <a:t>RtI</a:t>
                      </a:r>
                      <a:r>
                        <a:rPr lang="en-US" sz="1200" dirty="0" smtClean="0"/>
                        <a:t> Skills</a:t>
                      </a:r>
                      <a:r>
                        <a:rPr lang="en-US" sz="1200" baseline="0" dirty="0" smtClean="0"/>
                        <a:t> – Behavior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 smtClean="0"/>
                        <a:t>Data</a:t>
                      </a:r>
                      <a:r>
                        <a:rPr lang="en-US" sz="1200" baseline="0" dirty="0" smtClean="0"/>
                        <a:t> &amp; Technology Use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28574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err="1" smtClean="0"/>
                        <a:t>β</a:t>
                      </a:r>
                      <a:r>
                        <a:rPr lang="en-US" sz="1200" i="1" dirty="0" smtClean="0"/>
                        <a:t> </a:t>
                      </a:r>
                      <a:r>
                        <a:rPr lang="en-US" sz="1200" i="0" dirty="0" smtClean="0"/>
                        <a:t>(SE)</a:t>
                      </a:r>
                      <a:endParaRPr lang="en-US" sz="12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err="1" smtClean="0"/>
                        <a:t>t</a:t>
                      </a:r>
                      <a:r>
                        <a:rPr lang="en-US" sz="1200" i="0" baseline="0" dirty="0" smtClean="0"/>
                        <a:t> (</a:t>
                      </a:r>
                      <a:r>
                        <a:rPr lang="en-US" sz="1200" i="1" baseline="0" dirty="0" err="1" smtClean="0"/>
                        <a:t>p</a:t>
                      </a:r>
                      <a:r>
                        <a:rPr lang="en-US" sz="1200" i="0" baseline="0" dirty="0" smtClean="0"/>
                        <a:t>)</a:t>
                      </a:r>
                      <a:endParaRPr lang="en-US" sz="12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err="1" smtClean="0"/>
                        <a:t>β</a:t>
                      </a:r>
                      <a:r>
                        <a:rPr lang="en-US" sz="1200" i="1" dirty="0" smtClean="0"/>
                        <a:t> </a:t>
                      </a:r>
                      <a:r>
                        <a:rPr lang="en-US" sz="1200" i="0" dirty="0" smtClean="0"/>
                        <a:t>(SE)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err="1" smtClean="0"/>
                        <a:t>t</a:t>
                      </a:r>
                      <a:r>
                        <a:rPr lang="en-US" sz="1200" i="0" baseline="0" dirty="0" smtClean="0"/>
                        <a:t> (</a:t>
                      </a:r>
                      <a:r>
                        <a:rPr lang="en-US" sz="1200" i="1" baseline="0" dirty="0" err="1" smtClean="0"/>
                        <a:t>p</a:t>
                      </a:r>
                      <a:r>
                        <a:rPr lang="en-US" sz="1200" i="0" baseline="0" dirty="0" smtClean="0"/>
                        <a:t>)</a:t>
                      </a:r>
                      <a:endParaRPr lang="en-US" sz="1200" i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err="1" smtClean="0"/>
                        <a:t>β</a:t>
                      </a:r>
                      <a:r>
                        <a:rPr lang="en-US" sz="1200" i="1" dirty="0" smtClean="0"/>
                        <a:t> </a:t>
                      </a:r>
                      <a:r>
                        <a:rPr lang="en-US" sz="1200" i="0" dirty="0" smtClean="0"/>
                        <a:t>(SE)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err="1" smtClean="0"/>
                        <a:t>t</a:t>
                      </a:r>
                      <a:r>
                        <a:rPr lang="en-US" sz="1200" i="0" baseline="0" dirty="0" smtClean="0"/>
                        <a:t> (</a:t>
                      </a:r>
                      <a:r>
                        <a:rPr lang="en-US" sz="1200" i="1" baseline="0" dirty="0" err="1" smtClean="0"/>
                        <a:t>p</a:t>
                      </a:r>
                      <a:r>
                        <a:rPr lang="en-US" sz="1200" i="0" baseline="0" dirty="0" smtClean="0"/>
                        <a:t>)</a:t>
                      </a:r>
                      <a:endParaRPr lang="en-US" sz="1200" i="1" dirty="0" smtClean="0"/>
                    </a:p>
                  </a:txBody>
                  <a:tcPr anchor="ctr"/>
                </a:tc>
              </a:tr>
              <a:tr h="48842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SBLT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.21 (.09)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2.38 (.02)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.23</a:t>
                      </a:r>
                      <a:r>
                        <a:rPr lang="en-US" sz="1200" b="1" baseline="0" dirty="0" smtClean="0"/>
                        <a:t> (.10)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2.34 (.02)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.37 (.11)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3.44 (&lt;.01)</a:t>
                      </a:r>
                      <a:endParaRPr lang="en-US" sz="1200" b="1" dirty="0"/>
                    </a:p>
                  </a:txBody>
                  <a:tcPr anchor="ctr"/>
                </a:tc>
              </a:tr>
              <a:tr h="48842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Admin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.01 (.17)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.07 (.95)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-.02 (.19)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-.10</a:t>
                      </a:r>
                      <a:r>
                        <a:rPr lang="en-US" sz="1200" baseline="0" dirty="0" smtClean="0"/>
                        <a:t> (.92)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-.02 (.21)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-.08</a:t>
                      </a:r>
                      <a:r>
                        <a:rPr lang="en-US" sz="1200" baseline="0" dirty="0" smtClean="0"/>
                        <a:t> (.93)</a:t>
                      </a:r>
                      <a:endParaRPr lang="en-US" sz="1200" dirty="0"/>
                    </a:p>
                  </a:txBody>
                  <a:tcPr anchor="ctr"/>
                </a:tc>
              </a:tr>
              <a:tr h="48842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Gen Ed Teacher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.15 (.11)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1.39 (.16)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.11 (.12)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.93 (.35)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.34 (.13)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2.63 (&lt;.01)</a:t>
                      </a:r>
                      <a:endParaRPr lang="en-US" sz="1200" b="1" dirty="0"/>
                    </a:p>
                  </a:txBody>
                  <a:tcPr anchor="ctr"/>
                </a:tc>
              </a:tr>
              <a:tr h="48842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SPED Teacher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.10 (.12)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.84 (.40)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.08 (.13)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.63 (.53)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.24 (.15)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1.65 (.10)</a:t>
                      </a:r>
                      <a:endParaRPr lang="en-US" sz="1200" dirty="0"/>
                    </a:p>
                  </a:txBody>
                  <a:tcPr anchor="ctr"/>
                </a:tc>
              </a:tr>
              <a:tr h="48842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Student Support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.20 (.16)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1.31 (.19)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-.04 (.17)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-.26 (.80)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.18 (.19)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.98 (.33)</a:t>
                      </a:r>
                      <a:endParaRPr lang="en-US" sz="1200" dirty="0"/>
                    </a:p>
                  </a:txBody>
                  <a:tcPr anchor="ctr"/>
                </a:tc>
              </a:tr>
              <a:tr h="48842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Other position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.25 (.72)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.35 (.73)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.46 (.78)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.58 (.56)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.82 (.87)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.94 (.35)</a:t>
                      </a:r>
                      <a:endParaRPr lang="en-US" sz="1200" dirty="0"/>
                    </a:p>
                  </a:txBody>
                  <a:tcPr anchor="ctr"/>
                </a:tc>
              </a:tr>
              <a:tr h="48842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Years of experience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-.02 (.01)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-1.17 (.24)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-.02 (.02)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-1.25 (.21)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-.02 (.02)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-1.21</a:t>
                      </a:r>
                      <a:r>
                        <a:rPr lang="en-US" sz="1200" baseline="0" dirty="0" smtClean="0"/>
                        <a:t> (.22)</a:t>
                      </a:r>
                      <a:endParaRPr lang="en-US" sz="1200" dirty="0"/>
                    </a:p>
                  </a:txBody>
                  <a:tcPr anchor="ctr"/>
                </a:tc>
              </a:tr>
              <a:tr h="48842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Highest degree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-.14 (.06)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-2.47 (.01)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-.08 (.06)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-1.26 (.21)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-.07 (.07)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-1.01</a:t>
                      </a:r>
                      <a:r>
                        <a:rPr lang="en-US" sz="1200" baseline="0" dirty="0" smtClean="0"/>
                        <a:t> (.31)</a:t>
                      </a:r>
                      <a:endParaRPr lang="en-US" sz="1200" dirty="0"/>
                    </a:p>
                  </a:txBody>
                  <a:tcPr anchor="ctr"/>
                </a:tc>
              </a:tr>
              <a:tr h="48842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Academic Practices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-.12</a:t>
                      </a:r>
                      <a:r>
                        <a:rPr lang="en-US" sz="1200" b="1" baseline="0" dirty="0" smtClean="0"/>
                        <a:t> (.06)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-2.10</a:t>
                      </a:r>
                      <a:r>
                        <a:rPr lang="en-US" sz="1200" b="1" baseline="0" dirty="0" smtClean="0"/>
                        <a:t> (.04)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-.13 (.06)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-2.07 (.04)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-.17 (.07)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-2.42</a:t>
                      </a:r>
                      <a:r>
                        <a:rPr lang="en-US" sz="1200" b="1" baseline="0" dirty="0" smtClean="0"/>
                        <a:t> (.02)</a:t>
                      </a:r>
                      <a:endParaRPr lang="en-US" sz="1200" b="1" dirty="0"/>
                    </a:p>
                  </a:txBody>
                  <a:tcPr anchor="ctr"/>
                </a:tc>
              </a:tr>
              <a:tr h="48842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Behavior Practices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.05 (.04)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1.23 (.22)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-.02 (.04)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-.52 (.60)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.04 (.04)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.91 (.36)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524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Skills Level 3 Predictors - Levels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876297"/>
          <a:ext cx="9144000" cy="58750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7000"/>
                <a:gridCol w="1117600"/>
                <a:gridCol w="1270000"/>
                <a:gridCol w="1308100"/>
                <a:gridCol w="1219200"/>
                <a:gridCol w="1447800"/>
                <a:gridCol w="1384300"/>
              </a:tblGrid>
              <a:tr h="66616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Predictor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 err="1" smtClean="0"/>
                        <a:t>RtI</a:t>
                      </a:r>
                      <a:r>
                        <a:rPr lang="en-US" sz="1200" baseline="0" dirty="0" smtClean="0"/>
                        <a:t> Skills – Academic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 err="1" smtClean="0"/>
                        <a:t>RtI</a:t>
                      </a:r>
                      <a:r>
                        <a:rPr lang="en-US" sz="1200" dirty="0" smtClean="0"/>
                        <a:t> Skills</a:t>
                      </a:r>
                      <a:r>
                        <a:rPr lang="en-US" sz="1200" baseline="0" dirty="0" smtClean="0"/>
                        <a:t> – Behavior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 smtClean="0"/>
                        <a:t>Data</a:t>
                      </a:r>
                      <a:r>
                        <a:rPr lang="en-US" sz="1200" baseline="0" dirty="0" smtClean="0"/>
                        <a:t> &amp; Technology Use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65209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err="1" smtClean="0"/>
                        <a:t>β</a:t>
                      </a:r>
                      <a:r>
                        <a:rPr lang="en-US" sz="1200" i="1" dirty="0" smtClean="0"/>
                        <a:t> </a:t>
                      </a:r>
                      <a:r>
                        <a:rPr lang="en-US" sz="1200" i="0" dirty="0" smtClean="0"/>
                        <a:t>(SE)</a:t>
                      </a:r>
                      <a:endParaRPr lang="en-US" sz="12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err="1" smtClean="0"/>
                        <a:t>t</a:t>
                      </a:r>
                      <a:r>
                        <a:rPr lang="en-US" sz="1200" i="0" baseline="0" dirty="0" smtClean="0"/>
                        <a:t> (</a:t>
                      </a:r>
                      <a:r>
                        <a:rPr lang="en-US" sz="1200" i="1" baseline="0" dirty="0" err="1" smtClean="0"/>
                        <a:t>p</a:t>
                      </a:r>
                      <a:r>
                        <a:rPr lang="en-US" sz="1200" i="0" baseline="0" dirty="0" smtClean="0"/>
                        <a:t>)</a:t>
                      </a:r>
                      <a:endParaRPr lang="en-US" sz="12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err="1" smtClean="0"/>
                        <a:t>β</a:t>
                      </a:r>
                      <a:r>
                        <a:rPr lang="en-US" sz="1200" i="1" dirty="0" smtClean="0"/>
                        <a:t> </a:t>
                      </a:r>
                      <a:r>
                        <a:rPr lang="en-US" sz="1200" i="0" dirty="0" smtClean="0"/>
                        <a:t>(SE)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err="1" smtClean="0"/>
                        <a:t>t</a:t>
                      </a:r>
                      <a:r>
                        <a:rPr lang="en-US" sz="1200" i="0" baseline="0" dirty="0" smtClean="0"/>
                        <a:t> (</a:t>
                      </a:r>
                      <a:r>
                        <a:rPr lang="en-US" sz="1200" i="1" baseline="0" dirty="0" err="1" smtClean="0"/>
                        <a:t>p</a:t>
                      </a:r>
                      <a:r>
                        <a:rPr lang="en-US" sz="1200" i="0" baseline="0" dirty="0" smtClean="0"/>
                        <a:t>)</a:t>
                      </a:r>
                      <a:endParaRPr lang="en-US" sz="1200" i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err="1" smtClean="0"/>
                        <a:t>β</a:t>
                      </a:r>
                      <a:r>
                        <a:rPr lang="en-US" sz="1200" i="1" dirty="0" smtClean="0"/>
                        <a:t> </a:t>
                      </a:r>
                      <a:r>
                        <a:rPr lang="en-US" sz="1200" i="0" dirty="0" smtClean="0"/>
                        <a:t>(SE)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err="1" smtClean="0"/>
                        <a:t>t</a:t>
                      </a:r>
                      <a:r>
                        <a:rPr lang="en-US" sz="1200" i="0" baseline="0" dirty="0" smtClean="0"/>
                        <a:t> (</a:t>
                      </a:r>
                      <a:r>
                        <a:rPr lang="en-US" sz="1200" i="1" baseline="0" dirty="0" err="1" smtClean="0"/>
                        <a:t>p</a:t>
                      </a:r>
                      <a:r>
                        <a:rPr lang="en-US" sz="1200" i="0" baseline="0" dirty="0" smtClean="0"/>
                        <a:t>)</a:t>
                      </a:r>
                      <a:endParaRPr lang="en-US" sz="1200" i="1" dirty="0" smtClean="0"/>
                    </a:p>
                  </a:txBody>
                  <a:tcPr anchor="ctr"/>
                </a:tc>
              </a:tr>
              <a:tr h="365209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Pilot</a:t>
                      </a:r>
                      <a:r>
                        <a:rPr lang="en-US" sz="1200" baseline="0" dirty="0" smtClean="0"/>
                        <a:t> School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-.04 (.05)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-.75 (.45)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-.04 (.07)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-.66 (.51)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.02 (.08)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.28 (.78)</a:t>
                      </a:r>
                      <a:endParaRPr lang="en-US" sz="1200" dirty="0"/>
                    </a:p>
                  </a:txBody>
                  <a:tcPr anchor="ctr"/>
                </a:tc>
              </a:tr>
              <a:tr h="461188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Coaching Frequency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.01 (.01)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.80 (.43)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.01 (.01)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1.42 (.15)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&lt;.01 (.01)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.43 (.67)</a:t>
                      </a:r>
                      <a:endParaRPr lang="en-US" sz="1200" dirty="0"/>
                    </a:p>
                  </a:txBody>
                  <a:tcPr anchor="ctr"/>
                </a:tc>
              </a:tr>
              <a:tr h="365209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Coaching Duration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-.004</a:t>
                      </a:r>
                      <a:r>
                        <a:rPr lang="en-US" sz="1200" baseline="0" dirty="0" smtClean="0"/>
                        <a:t> (.002)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-1.94</a:t>
                      </a:r>
                      <a:r>
                        <a:rPr lang="en-US" sz="1200" baseline="0" dirty="0" smtClean="0"/>
                        <a:t> (&gt;.05)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-.01 (&lt;.01)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-2.80</a:t>
                      </a:r>
                      <a:r>
                        <a:rPr lang="en-US" sz="1200" b="1" baseline="0" dirty="0" smtClean="0"/>
                        <a:t> (&lt;.01)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-.01 (&lt;.01)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-2.37 (.02)</a:t>
                      </a:r>
                      <a:endParaRPr lang="en-US" sz="1200" b="1" dirty="0"/>
                    </a:p>
                  </a:txBody>
                  <a:tcPr anchor="ctr"/>
                </a:tc>
              </a:tr>
              <a:tr h="365209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% Free/Red</a:t>
                      </a:r>
                      <a:r>
                        <a:rPr lang="en-US" sz="1200" baseline="0" dirty="0" smtClean="0"/>
                        <a:t>. Lunch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.04 (.22)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.18 (.86)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.18 (.27)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.69</a:t>
                      </a:r>
                      <a:r>
                        <a:rPr lang="en-US" sz="1200" baseline="0" dirty="0" smtClean="0"/>
                        <a:t> (.49)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-.13 (.32)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-.41 (.68)</a:t>
                      </a:r>
                      <a:endParaRPr lang="en-US" sz="1200" dirty="0"/>
                    </a:p>
                  </a:txBody>
                  <a:tcPr anchor="ctr"/>
                </a:tc>
              </a:tr>
              <a:tr h="365209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% </a:t>
                      </a:r>
                      <a:r>
                        <a:rPr lang="en-US" sz="1200" dirty="0" err="1" smtClean="0"/>
                        <a:t>SWDs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-.48 (.63)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-.76 (.45)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.21 (.78)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.27 (.79)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-.84 (.92)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-.92 (.36)</a:t>
                      </a:r>
                      <a:endParaRPr lang="en-US" sz="1200" dirty="0"/>
                    </a:p>
                  </a:txBody>
                  <a:tcPr anchor="ctr"/>
                </a:tc>
              </a:tr>
              <a:tr h="365209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Average</a:t>
                      </a:r>
                      <a:r>
                        <a:rPr lang="en-US" sz="1200" baseline="0" dirty="0" smtClean="0"/>
                        <a:t> FCAT Score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&lt;.01</a:t>
                      </a:r>
                      <a:r>
                        <a:rPr lang="en-US" sz="1200" baseline="0" dirty="0" smtClean="0"/>
                        <a:t> (&lt;.01)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.29</a:t>
                      </a:r>
                      <a:r>
                        <a:rPr lang="en-US" sz="1200" baseline="0" dirty="0" smtClean="0"/>
                        <a:t> (.78)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&lt;.01 (&lt;.01)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1.00</a:t>
                      </a:r>
                      <a:r>
                        <a:rPr lang="en-US" sz="1200" baseline="0" dirty="0" smtClean="0"/>
                        <a:t> (.32)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&lt;.00 (&lt;.01)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-.96 (.34)</a:t>
                      </a:r>
                      <a:endParaRPr lang="en-US" sz="1200" dirty="0"/>
                    </a:p>
                  </a:txBody>
                  <a:tcPr anchor="ctr"/>
                </a:tc>
              </a:tr>
              <a:tr h="365209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District A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.07 (.12)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.54 (.59)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-.10 (.15)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-.69 (.49)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&lt;.01 (.18)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.02 (.98)</a:t>
                      </a:r>
                      <a:endParaRPr lang="en-US" sz="1200" dirty="0"/>
                    </a:p>
                  </a:txBody>
                  <a:tcPr anchor="ctr"/>
                </a:tc>
              </a:tr>
              <a:tr h="365209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District</a:t>
                      </a:r>
                      <a:r>
                        <a:rPr lang="en-US" sz="1200" baseline="0" dirty="0" smtClean="0"/>
                        <a:t> B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.20 (.10)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1.89 (.06)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.02 (.13)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.15 (.88)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.22 (.15)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1.47 (.14)</a:t>
                      </a:r>
                      <a:endParaRPr lang="en-US" sz="1200" dirty="0"/>
                    </a:p>
                  </a:txBody>
                  <a:tcPr anchor="ctr"/>
                </a:tc>
              </a:tr>
              <a:tr h="365209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District C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-.12 (.11)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-1.07 (.28)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-.07 (.13)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-.52 (.60)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-.21</a:t>
                      </a:r>
                      <a:r>
                        <a:rPr lang="en-US" sz="1200" baseline="0" dirty="0" smtClean="0"/>
                        <a:t> (.16)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-1.31 (.19)</a:t>
                      </a:r>
                      <a:endParaRPr lang="en-US" sz="1200" dirty="0"/>
                    </a:p>
                  </a:txBody>
                  <a:tcPr anchor="ctr"/>
                </a:tc>
              </a:tr>
              <a:tr h="365209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District D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-.04 (.09)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-.39 (.70)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-.16 (.11)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-1.42 (.16)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-.02 (.13)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-.13 (.90)</a:t>
                      </a:r>
                      <a:endParaRPr lang="en-US" sz="1200" dirty="0"/>
                    </a:p>
                  </a:txBody>
                  <a:tcPr anchor="ctr"/>
                </a:tc>
              </a:tr>
              <a:tr h="365209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District E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.34 (.09)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3.63 (&lt;.01)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.29 (.12)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2.51 (.01)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.39 (.14)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2.83 (&lt;.01)</a:t>
                      </a:r>
                      <a:endParaRPr lang="en-US" sz="1200" b="1" dirty="0"/>
                    </a:p>
                  </a:txBody>
                  <a:tcPr anchor="ctr"/>
                </a:tc>
              </a:tr>
              <a:tr h="365209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District F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.25 (.10)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2.56 (.01)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.12 (.12)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.98 (.32)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.08 (.14)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.55 (.58)</a:t>
                      </a:r>
                      <a:endParaRPr lang="en-US" sz="1200" dirty="0"/>
                    </a:p>
                  </a:txBody>
                  <a:tcPr anchor="ctr"/>
                </a:tc>
              </a:tr>
              <a:tr h="365209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District</a:t>
                      </a:r>
                      <a:r>
                        <a:rPr lang="en-US" sz="1200" baseline="0" dirty="0" smtClean="0"/>
                        <a:t> G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</a:t>
                      </a:r>
                      <a:r>
                        <a:rPr lang="en-US" sz="1200" baseline="0" dirty="0" smtClean="0"/>
                        <a:t> (-)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---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 (-)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---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 (-)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---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6762"/>
          </a:xfrm>
        </p:spPr>
        <p:txBody>
          <a:bodyPr/>
          <a:lstStyle/>
          <a:p>
            <a:r>
              <a:rPr lang="en-US" dirty="0" smtClean="0"/>
              <a:t>Skills Level 3 Predictors - Time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952499"/>
          <a:ext cx="9144000" cy="5905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1300"/>
                <a:gridCol w="1422400"/>
                <a:gridCol w="1295400"/>
                <a:gridCol w="1333500"/>
                <a:gridCol w="1143000"/>
                <a:gridCol w="1155700"/>
                <a:gridCol w="1282700"/>
              </a:tblGrid>
              <a:tr h="47774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Predictor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 err="1" smtClean="0"/>
                        <a:t>RtI</a:t>
                      </a:r>
                      <a:r>
                        <a:rPr lang="en-US" sz="1200" baseline="0" dirty="0" smtClean="0"/>
                        <a:t> Skills – Academic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 err="1" smtClean="0"/>
                        <a:t>RtI</a:t>
                      </a:r>
                      <a:r>
                        <a:rPr lang="en-US" sz="1200" dirty="0" smtClean="0"/>
                        <a:t> Skills</a:t>
                      </a:r>
                      <a:r>
                        <a:rPr lang="en-US" sz="1200" baseline="0" dirty="0" smtClean="0"/>
                        <a:t> – Behavior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 smtClean="0"/>
                        <a:t>Data</a:t>
                      </a:r>
                      <a:r>
                        <a:rPr lang="en-US" sz="1200" baseline="0" dirty="0" smtClean="0"/>
                        <a:t> &amp; Technology Use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8665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err="1" smtClean="0"/>
                        <a:t>β</a:t>
                      </a:r>
                      <a:r>
                        <a:rPr lang="en-US" sz="1200" i="1" dirty="0" smtClean="0"/>
                        <a:t> </a:t>
                      </a:r>
                      <a:r>
                        <a:rPr lang="en-US" sz="1200" i="0" dirty="0" smtClean="0"/>
                        <a:t>(SE)</a:t>
                      </a:r>
                      <a:endParaRPr lang="en-US" sz="12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err="1" smtClean="0"/>
                        <a:t>t</a:t>
                      </a:r>
                      <a:r>
                        <a:rPr lang="en-US" sz="1200" i="0" baseline="0" dirty="0" smtClean="0"/>
                        <a:t> (</a:t>
                      </a:r>
                      <a:r>
                        <a:rPr lang="en-US" sz="1200" i="1" baseline="0" dirty="0" err="1" smtClean="0"/>
                        <a:t>p</a:t>
                      </a:r>
                      <a:r>
                        <a:rPr lang="en-US" sz="1200" i="0" baseline="0" dirty="0" smtClean="0"/>
                        <a:t>)</a:t>
                      </a:r>
                      <a:endParaRPr lang="en-US" sz="12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err="1" smtClean="0"/>
                        <a:t>β</a:t>
                      </a:r>
                      <a:r>
                        <a:rPr lang="en-US" sz="1200" i="1" dirty="0" smtClean="0"/>
                        <a:t> </a:t>
                      </a:r>
                      <a:r>
                        <a:rPr lang="en-US" sz="1200" i="0" dirty="0" smtClean="0"/>
                        <a:t>(SE)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err="1" smtClean="0"/>
                        <a:t>t</a:t>
                      </a:r>
                      <a:r>
                        <a:rPr lang="en-US" sz="1200" i="0" baseline="0" dirty="0" smtClean="0"/>
                        <a:t> (</a:t>
                      </a:r>
                      <a:r>
                        <a:rPr lang="en-US" sz="1200" i="1" baseline="0" dirty="0" err="1" smtClean="0"/>
                        <a:t>p</a:t>
                      </a:r>
                      <a:r>
                        <a:rPr lang="en-US" sz="1200" i="0" baseline="0" dirty="0" smtClean="0"/>
                        <a:t>)</a:t>
                      </a:r>
                      <a:endParaRPr lang="en-US" sz="1200" i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err="1" smtClean="0"/>
                        <a:t>β</a:t>
                      </a:r>
                      <a:r>
                        <a:rPr lang="en-US" sz="1200" i="1" dirty="0" smtClean="0"/>
                        <a:t> </a:t>
                      </a:r>
                      <a:r>
                        <a:rPr lang="en-US" sz="1200" i="0" dirty="0" smtClean="0"/>
                        <a:t>(SE)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err="1" smtClean="0"/>
                        <a:t>t</a:t>
                      </a:r>
                      <a:r>
                        <a:rPr lang="en-US" sz="1200" i="0" baseline="0" dirty="0" smtClean="0"/>
                        <a:t> (</a:t>
                      </a:r>
                      <a:r>
                        <a:rPr lang="en-US" sz="1200" i="1" baseline="0" dirty="0" err="1" smtClean="0"/>
                        <a:t>p</a:t>
                      </a:r>
                      <a:r>
                        <a:rPr lang="en-US" sz="1200" i="0" baseline="0" dirty="0" smtClean="0"/>
                        <a:t>)</a:t>
                      </a:r>
                      <a:endParaRPr lang="en-US" sz="1200" i="1" dirty="0" smtClean="0"/>
                    </a:p>
                  </a:txBody>
                  <a:tcPr anchor="ctr"/>
                </a:tc>
              </a:tr>
              <a:tr h="44383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Pilot</a:t>
                      </a:r>
                      <a:r>
                        <a:rPr lang="en-US" sz="1200" baseline="0" dirty="0" smtClean="0"/>
                        <a:t> School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.11 (.09)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1.28</a:t>
                      </a:r>
                      <a:r>
                        <a:rPr lang="en-US" sz="1200" baseline="0" dirty="0" smtClean="0"/>
                        <a:t> (.20)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.17 (.10)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1.68 (.09)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.06 (.11)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.51 (.61)</a:t>
                      </a:r>
                      <a:endParaRPr lang="en-US" sz="1200" dirty="0"/>
                    </a:p>
                  </a:txBody>
                  <a:tcPr anchor="ctr"/>
                </a:tc>
              </a:tr>
              <a:tr h="44383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Coaching Frequency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-.002</a:t>
                      </a:r>
                      <a:r>
                        <a:rPr lang="en-US" sz="1200" baseline="0" dirty="0" smtClean="0"/>
                        <a:t> (.008)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-.30 (.77)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&lt;.00</a:t>
                      </a:r>
                      <a:r>
                        <a:rPr lang="en-US" sz="1200" baseline="0" dirty="0" smtClean="0"/>
                        <a:t> (.01)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-.39</a:t>
                      </a:r>
                      <a:r>
                        <a:rPr lang="en-US" sz="1200" baseline="0" dirty="0" smtClean="0"/>
                        <a:t> (.70)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.01</a:t>
                      </a:r>
                      <a:r>
                        <a:rPr lang="en-US" sz="1200" baseline="0" dirty="0" smtClean="0"/>
                        <a:t> (.01)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.69 (.49)</a:t>
                      </a:r>
                      <a:endParaRPr lang="en-US" sz="1200" dirty="0"/>
                    </a:p>
                  </a:txBody>
                  <a:tcPr anchor="ctr"/>
                </a:tc>
              </a:tr>
              <a:tr h="28665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Coaching Duration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 (-)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---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 (-)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---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 (-)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---</a:t>
                      </a:r>
                      <a:endParaRPr lang="en-US" sz="1200" dirty="0"/>
                    </a:p>
                  </a:txBody>
                  <a:tcPr anchor="ctr"/>
                </a:tc>
              </a:tr>
              <a:tr h="44383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% Free/Red</a:t>
                      </a:r>
                      <a:r>
                        <a:rPr lang="en-US" sz="1200" baseline="0" dirty="0" smtClean="0"/>
                        <a:t>. Lunch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.47 (.24)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1.95 (.05)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.32 (.27)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1.20 (.23)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.82</a:t>
                      </a:r>
                      <a:r>
                        <a:rPr lang="en-US" sz="1200" b="1" baseline="0" dirty="0" smtClean="0"/>
                        <a:t> (.29)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2.79 (.01)</a:t>
                      </a:r>
                      <a:endParaRPr lang="en-US" sz="1200" b="1" dirty="0"/>
                    </a:p>
                  </a:txBody>
                  <a:tcPr anchor="ctr"/>
                </a:tc>
              </a:tr>
              <a:tr h="28665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% </a:t>
                      </a:r>
                      <a:r>
                        <a:rPr lang="en-US" sz="1200" dirty="0" err="1" smtClean="0"/>
                        <a:t>SWDs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-.40</a:t>
                      </a:r>
                      <a:r>
                        <a:rPr lang="en-US" sz="1200" baseline="0" dirty="0" smtClean="0"/>
                        <a:t> (.82)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-.49 (.63)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-.65 (.91)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-.71 (.48)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-.79 (.99)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-.80 (.42)</a:t>
                      </a:r>
                      <a:endParaRPr lang="en-US" sz="1200" dirty="0"/>
                    </a:p>
                  </a:txBody>
                  <a:tcPr anchor="ctr"/>
                </a:tc>
              </a:tr>
              <a:tr h="44383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Average</a:t>
                      </a:r>
                      <a:r>
                        <a:rPr lang="en-US" sz="1200" baseline="0" dirty="0" smtClean="0"/>
                        <a:t> FCAT Score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.01</a:t>
                      </a:r>
                      <a:r>
                        <a:rPr lang="en-US" sz="1200" baseline="0" dirty="0" smtClean="0"/>
                        <a:t> (&lt;.01)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1.65 (.10)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&lt;.01 (&lt;.01)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.60 (.55)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.01 (&lt;.01)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2.27 (.02)</a:t>
                      </a:r>
                      <a:endParaRPr lang="en-US" sz="1200" b="1" dirty="0"/>
                    </a:p>
                  </a:txBody>
                  <a:tcPr anchor="ctr"/>
                </a:tc>
              </a:tr>
              <a:tr h="44383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District A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.11 (.14)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.76 (.45)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.10 (.16)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.63 (.53)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.22 (.17)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1.26 (.21)</a:t>
                      </a:r>
                      <a:endParaRPr lang="en-US" sz="1200" dirty="0"/>
                    </a:p>
                  </a:txBody>
                  <a:tcPr anchor="ctr"/>
                </a:tc>
              </a:tr>
              <a:tr h="44383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District</a:t>
                      </a:r>
                      <a:r>
                        <a:rPr lang="en-US" sz="1200" baseline="0" dirty="0" smtClean="0"/>
                        <a:t> B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.16 (.13)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1.25 (.21)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.09 (.14)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.63 (.53)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.05 (.15)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.30 (.76)</a:t>
                      </a:r>
                      <a:endParaRPr lang="en-US" sz="1200" dirty="0"/>
                    </a:p>
                  </a:txBody>
                  <a:tcPr anchor="ctr"/>
                </a:tc>
              </a:tr>
              <a:tr h="44383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District C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.22 (.13)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1.68 (.09)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.06 (.15)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.42 (.67)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.27 (.16)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1.64 (.10)</a:t>
                      </a:r>
                      <a:endParaRPr lang="en-US" sz="1200" dirty="0"/>
                    </a:p>
                  </a:txBody>
                  <a:tcPr anchor="ctr"/>
                </a:tc>
              </a:tr>
              <a:tr h="28665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District D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.04 (.10)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.40</a:t>
                      </a:r>
                      <a:r>
                        <a:rPr lang="en-US" sz="1200" baseline="0" dirty="0" smtClean="0"/>
                        <a:t> (.69)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.08</a:t>
                      </a:r>
                      <a:r>
                        <a:rPr lang="en-US" sz="1200" baseline="0" dirty="0" smtClean="0"/>
                        <a:t> (.11)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.76 (.45)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-.02 (.12)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-.17</a:t>
                      </a:r>
                      <a:r>
                        <a:rPr lang="en-US" sz="1200" baseline="0" dirty="0" smtClean="0"/>
                        <a:t> (.87)</a:t>
                      </a:r>
                      <a:endParaRPr lang="en-US" sz="1200" dirty="0"/>
                    </a:p>
                  </a:txBody>
                  <a:tcPr anchor="ctr"/>
                </a:tc>
              </a:tr>
              <a:tr h="44383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District E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-.11 (.11)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-.99</a:t>
                      </a:r>
                      <a:r>
                        <a:rPr lang="en-US" sz="1200" baseline="0" dirty="0" smtClean="0"/>
                        <a:t> (.32)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-.19 (.12)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-1.52 (.13)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-.25 (.13)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-1.87 (.06)</a:t>
                      </a:r>
                      <a:endParaRPr lang="en-US" sz="1200" dirty="0"/>
                    </a:p>
                  </a:txBody>
                  <a:tcPr anchor="ctr"/>
                </a:tc>
              </a:tr>
              <a:tr h="44383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District F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.10 (.11)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.91 (.36)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.09 (.12)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.78 (.44)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.21 (.13)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1.63 (.10)</a:t>
                      </a:r>
                      <a:endParaRPr lang="en-US" sz="1200" dirty="0"/>
                    </a:p>
                  </a:txBody>
                  <a:tcPr anchor="ctr"/>
                </a:tc>
              </a:tr>
              <a:tr h="28665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District</a:t>
                      </a:r>
                      <a:r>
                        <a:rPr lang="en-US" sz="1200" baseline="0" dirty="0" smtClean="0"/>
                        <a:t> G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 (--)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---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 (-)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---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 (-)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---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Consistent Findings from Beliefs </a:t>
            </a:r>
            <a:r>
              <a:rPr lang="en-US" dirty="0" err="1" smtClean="0"/>
              <a:t>MLMs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Educator beliefs within each domain significantly increased across time</a:t>
            </a:r>
          </a:p>
          <a:p>
            <a:r>
              <a:rPr lang="en-US" dirty="0" smtClean="0"/>
              <a:t>Variables consistently related to beliefs</a:t>
            </a:r>
          </a:p>
          <a:p>
            <a:pPr lvl="1"/>
            <a:r>
              <a:rPr lang="en-US" dirty="0" smtClean="0"/>
              <a:t>Levels</a:t>
            </a:r>
          </a:p>
          <a:p>
            <a:pPr lvl="2"/>
            <a:r>
              <a:rPr lang="en-US" dirty="0" smtClean="0"/>
              <a:t>SBLT membership (+)</a:t>
            </a:r>
          </a:p>
          <a:p>
            <a:pPr lvl="2"/>
            <a:r>
              <a:rPr lang="en-US" dirty="0" smtClean="0"/>
              <a:t>Position/role (+)</a:t>
            </a:r>
          </a:p>
          <a:p>
            <a:pPr lvl="3"/>
            <a:r>
              <a:rPr lang="en-US" dirty="0" smtClean="0"/>
              <a:t>Particularly for administrators</a:t>
            </a:r>
          </a:p>
          <a:p>
            <a:pPr lvl="2"/>
            <a:r>
              <a:rPr lang="en-US" dirty="0" smtClean="0"/>
              <a:t>Years of experience (-)</a:t>
            </a:r>
          </a:p>
          <a:p>
            <a:pPr lvl="3"/>
            <a:r>
              <a:rPr lang="en-US" dirty="0" smtClean="0"/>
              <a:t>Students with Disabilities &amp; Data-Based Decision-Making domains</a:t>
            </a:r>
          </a:p>
          <a:p>
            <a:pPr lvl="2"/>
            <a:r>
              <a:rPr lang="en-US" dirty="0" smtClean="0"/>
              <a:t>Perceptions of </a:t>
            </a:r>
            <a:r>
              <a:rPr lang="en-US" dirty="0" err="1" smtClean="0"/>
              <a:t>RtI</a:t>
            </a:r>
            <a:r>
              <a:rPr lang="en-US" dirty="0" smtClean="0"/>
              <a:t> practices applied to academics (+)</a:t>
            </a:r>
          </a:p>
          <a:p>
            <a:pPr lvl="2"/>
            <a:r>
              <a:rPr lang="en-US" dirty="0" smtClean="0"/>
              <a:t>Pilot school membership (+)</a:t>
            </a:r>
          </a:p>
          <a:p>
            <a:pPr lvl="1"/>
            <a:r>
              <a:rPr lang="en-US" dirty="0" smtClean="0"/>
              <a:t>Changes across time</a:t>
            </a:r>
          </a:p>
          <a:p>
            <a:pPr lvl="2"/>
            <a:r>
              <a:rPr lang="en-US" dirty="0" smtClean="0"/>
              <a:t>No consistent patterns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Consistent Findings from Skill </a:t>
            </a:r>
            <a:r>
              <a:rPr lang="en-US" dirty="0" err="1" smtClean="0"/>
              <a:t>MLMs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Educator perceived skills within each domain significantly increased across time</a:t>
            </a:r>
          </a:p>
          <a:p>
            <a:r>
              <a:rPr lang="en-US" dirty="0" smtClean="0"/>
              <a:t>Variables consistently related to perceived skills</a:t>
            </a:r>
          </a:p>
          <a:p>
            <a:pPr lvl="1"/>
            <a:r>
              <a:rPr lang="en-US" dirty="0" smtClean="0"/>
              <a:t>Levels</a:t>
            </a:r>
          </a:p>
          <a:p>
            <a:pPr lvl="2"/>
            <a:r>
              <a:rPr lang="en-US" dirty="0" smtClean="0"/>
              <a:t>Position/role (+)</a:t>
            </a:r>
          </a:p>
          <a:p>
            <a:pPr lvl="3"/>
            <a:r>
              <a:rPr lang="en-US" dirty="0" smtClean="0"/>
              <a:t>Particularly for administrators and other personnel</a:t>
            </a:r>
          </a:p>
          <a:p>
            <a:pPr lvl="2"/>
            <a:r>
              <a:rPr lang="en-US" dirty="0" smtClean="0"/>
              <a:t>Degree earned (+)</a:t>
            </a:r>
          </a:p>
          <a:p>
            <a:pPr lvl="2"/>
            <a:r>
              <a:rPr lang="en-US" dirty="0" smtClean="0"/>
              <a:t>Perceptions of </a:t>
            </a:r>
            <a:r>
              <a:rPr lang="en-US" dirty="0" err="1" smtClean="0"/>
              <a:t>RtI</a:t>
            </a:r>
            <a:r>
              <a:rPr lang="en-US" dirty="0" smtClean="0"/>
              <a:t> practices applied to academics (+)</a:t>
            </a:r>
          </a:p>
          <a:p>
            <a:pPr lvl="2"/>
            <a:r>
              <a:rPr lang="en-US" dirty="0" smtClean="0"/>
              <a:t>Membership in one of the seven districts (+)</a:t>
            </a:r>
          </a:p>
          <a:p>
            <a:pPr lvl="1"/>
            <a:r>
              <a:rPr lang="en-US" dirty="0" smtClean="0"/>
              <a:t>Changes across time</a:t>
            </a:r>
          </a:p>
          <a:p>
            <a:pPr lvl="2"/>
            <a:r>
              <a:rPr lang="en-US" b="1" dirty="0" smtClean="0"/>
              <a:t>SBLT membership across time (+)</a:t>
            </a:r>
          </a:p>
          <a:p>
            <a:pPr lvl="2"/>
            <a:r>
              <a:rPr lang="en-US" dirty="0" smtClean="0"/>
              <a:t>Perceptions of </a:t>
            </a:r>
            <a:r>
              <a:rPr lang="en-US" dirty="0" err="1" smtClean="0"/>
              <a:t>RtI</a:t>
            </a:r>
            <a:r>
              <a:rPr lang="en-US" dirty="0" smtClean="0"/>
              <a:t> practices applied to academics (-)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SBLT Membership Across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Indicator of systematic professional development delivered</a:t>
            </a:r>
          </a:p>
          <a:p>
            <a:pPr lvl="1"/>
            <a:r>
              <a:rPr lang="en-US" dirty="0" smtClean="0"/>
              <a:t>Received 13 days of training from Project across 3-year period</a:t>
            </a:r>
          </a:p>
          <a:p>
            <a:pPr lvl="1"/>
            <a:r>
              <a:rPr lang="en-US" dirty="0" smtClean="0"/>
              <a:t>Received ongoing coaching</a:t>
            </a:r>
          </a:p>
          <a:p>
            <a:r>
              <a:rPr lang="en-US" dirty="0" smtClean="0"/>
              <a:t>Significant increases across time = evidence supporting systematic training model</a:t>
            </a:r>
          </a:p>
          <a:p>
            <a:r>
              <a:rPr lang="en-US" dirty="0" smtClean="0"/>
              <a:t>Significant increases occurred for perceived skills but not beliefs</a:t>
            </a:r>
          </a:p>
          <a:p>
            <a:pPr lvl="1"/>
            <a:r>
              <a:rPr lang="en-US" dirty="0" smtClean="0"/>
              <a:t>Researchers suggest beliefs very difficult to change once established </a:t>
            </a:r>
            <a:r>
              <a:rPr lang="en-US" sz="1806" dirty="0" smtClean="0"/>
              <a:t>(</a:t>
            </a:r>
            <a:r>
              <a:rPr lang="en-US" sz="1806" dirty="0" err="1" smtClean="0"/>
              <a:t>Pajares</a:t>
            </a:r>
            <a:r>
              <a:rPr lang="en-US" sz="1806" dirty="0" smtClean="0"/>
              <a:t>, 1992)</a:t>
            </a:r>
          </a:p>
          <a:p>
            <a:pPr lvl="2"/>
            <a:r>
              <a:rPr lang="en-US" sz="2839" dirty="0" smtClean="0"/>
              <a:t>Less emphasis on targeting beliefs after Year 1</a:t>
            </a:r>
          </a:p>
          <a:p>
            <a:pPr lvl="1"/>
            <a:r>
              <a:rPr lang="en-US" dirty="0" smtClean="0"/>
              <a:t>Other factors associated with SBLT membership may also play a role (e.g., background knowledge, other experiences) in skill development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Other Professional Development Indicators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Pilot School Membership Across Time</a:t>
            </a:r>
          </a:p>
          <a:p>
            <a:pPr lvl="1"/>
            <a:r>
              <a:rPr lang="en-US" dirty="0" smtClean="0"/>
              <a:t>Working in a pilot school did not significantly predict belief or perceived skill changes over time</a:t>
            </a:r>
          </a:p>
          <a:p>
            <a:pPr lvl="1"/>
            <a:r>
              <a:rPr lang="en-US" dirty="0" smtClean="0"/>
              <a:t>Working in a pilot school predicted higher belief levels</a:t>
            </a:r>
          </a:p>
          <a:p>
            <a:pPr lvl="1"/>
            <a:r>
              <a:rPr lang="en-US" dirty="0" smtClean="0"/>
              <a:t>Less known about what professional development occurred between trainings with SBLT members and other school staff</a:t>
            </a:r>
          </a:p>
          <a:p>
            <a:pPr lvl="1"/>
            <a:r>
              <a:rPr lang="en-US" dirty="0" smtClean="0"/>
              <a:t>More systematic examination of follow-up coaching and support needed</a:t>
            </a:r>
          </a:p>
          <a:p>
            <a:r>
              <a:rPr lang="en-US" dirty="0" smtClean="0"/>
              <a:t>Coach Provided Training and Technical Assistance Across Time</a:t>
            </a:r>
          </a:p>
          <a:p>
            <a:pPr lvl="1"/>
            <a:r>
              <a:rPr lang="en-US" dirty="0" smtClean="0"/>
              <a:t>Number and duration of coaching sessions did not significantly predict belief or perceived skill changes over time</a:t>
            </a:r>
          </a:p>
          <a:p>
            <a:pPr lvl="1"/>
            <a:r>
              <a:rPr lang="en-US" dirty="0" smtClean="0"/>
              <a:t>Number and duration of coaching predicted some belief and skill levels</a:t>
            </a:r>
          </a:p>
          <a:p>
            <a:pPr lvl="1"/>
            <a:r>
              <a:rPr lang="en-US" dirty="0" smtClean="0"/>
              <a:t>Log systems rely on accurate entry of activities</a:t>
            </a:r>
          </a:p>
          <a:p>
            <a:pPr lvl="1"/>
            <a:r>
              <a:rPr lang="en-US" dirty="0" smtClean="0"/>
              <a:t>Quality indicators of coaching may be necessary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Florida’s Change Model</a:t>
            </a:r>
          </a:p>
        </p:txBody>
      </p:sp>
      <p:sp>
        <p:nvSpPr>
          <p:cNvPr id="921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9220" name="Oval 6"/>
          <p:cNvSpPr>
            <a:spLocks noChangeArrowheads="1"/>
          </p:cNvSpPr>
          <p:nvPr/>
        </p:nvSpPr>
        <p:spPr bwMode="auto">
          <a:xfrm>
            <a:off x="304800" y="1828800"/>
            <a:ext cx="3352800" cy="1447800"/>
          </a:xfrm>
          <a:prstGeom prst="ellipse">
            <a:avLst/>
          </a:prstGeom>
          <a:solidFill>
            <a:srgbClr val="77B3FF"/>
          </a:solidFill>
          <a:ln w="9525">
            <a:solidFill>
              <a:srgbClr val="314A84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400">
                <a:latin typeface="Calibri" pitchFamily="-112" charset="0"/>
                <a:ea typeface="ＭＳ Ｐゴシック" pitchFamily="-112" charset="-128"/>
                <a:cs typeface="ＭＳ Ｐゴシック" pitchFamily="-112" charset="-128"/>
              </a:rPr>
              <a:t>Consensus</a:t>
            </a:r>
          </a:p>
        </p:txBody>
      </p:sp>
      <p:sp>
        <p:nvSpPr>
          <p:cNvPr id="9221" name="Oval 7"/>
          <p:cNvSpPr>
            <a:spLocks noChangeArrowheads="1"/>
          </p:cNvSpPr>
          <p:nvPr/>
        </p:nvSpPr>
        <p:spPr bwMode="auto">
          <a:xfrm>
            <a:off x="3048000" y="3276600"/>
            <a:ext cx="3276600" cy="1447800"/>
          </a:xfrm>
          <a:prstGeom prst="ellipse">
            <a:avLst/>
          </a:prstGeom>
          <a:solidFill>
            <a:srgbClr val="77B3FF"/>
          </a:solidFill>
          <a:ln w="9525">
            <a:solidFill>
              <a:srgbClr val="314A84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400">
                <a:latin typeface="Calibri" pitchFamily="-112" charset="0"/>
                <a:ea typeface="ＭＳ Ｐゴシック" pitchFamily="-112" charset="-128"/>
                <a:cs typeface="ＭＳ Ｐゴシック" pitchFamily="-112" charset="-128"/>
              </a:rPr>
              <a:t>Infrastructure</a:t>
            </a:r>
          </a:p>
        </p:txBody>
      </p:sp>
      <p:sp>
        <p:nvSpPr>
          <p:cNvPr id="9222" name="Oval 8"/>
          <p:cNvSpPr>
            <a:spLocks noChangeArrowheads="1"/>
          </p:cNvSpPr>
          <p:nvPr/>
        </p:nvSpPr>
        <p:spPr bwMode="auto">
          <a:xfrm>
            <a:off x="5638800" y="4953000"/>
            <a:ext cx="3276600" cy="1447800"/>
          </a:xfrm>
          <a:prstGeom prst="ellipse">
            <a:avLst/>
          </a:prstGeom>
          <a:solidFill>
            <a:srgbClr val="77B3FF"/>
          </a:solidFill>
          <a:ln w="9525">
            <a:solidFill>
              <a:srgbClr val="314A84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400">
                <a:latin typeface="Calibri" pitchFamily="-112" charset="0"/>
                <a:ea typeface="ＭＳ Ｐゴシック" pitchFamily="-112" charset="-128"/>
                <a:cs typeface="ＭＳ Ｐゴシック" pitchFamily="-112" charset="-128"/>
              </a:rPr>
              <a:t>Implementation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Educators’ positions often significantly predicted belief and perceived skill levels</a:t>
            </a:r>
          </a:p>
          <a:p>
            <a:pPr lvl="1"/>
            <a:r>
              <a:rPr lang="en-US" dirty="0" smtClean="0"/>
              <a:t>Being an administrators predicted beliefs and perceived skills for all domains</a:t>
            </a:r>
          </a:p>
          <a:p>
            <a:pPr lvl="1"/>
            <a:r>
              <a:rPr lang="en-US" dirty="0" smtClean="0"/>
              <a:t>Fitting into the other personnel category predicted perceived skill levels across all 3 domains as well as beliefs about data-based decision-making</a:t>
            </a:r>
          </a:p>
          <a:p>
            <a:pPr lvl="1"/>
            <a:r>
              <a:rPr lang="en-US" dirty="0" smtClean="0"/>
              <a:t>Being a General Education Teacher (Academics as well), Special Education Teacher, and Student Support Services personnel member predicted perceived skill levels for behavior content</a:t>
            </a:r>
          </a:p>
          <a:p>
            <a:r>
              <a:rPr lang="en-US" dirty="0" smtClean="0"/>
              <a:t>Training and experiences of educators gained through their roles/responsibilities may influence belief and skill levels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Years of Experience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Having more years of experience predicted lower belief levels regarding</a:t>
            </a:r>
          </a:p>
          <a:p>
            <a:pPr lvl="1"/>
            <a:r>
              <a:rPr lang="en-US" dirty="0" smtClean="0"/>
              <a:t>Academic abilities and performance of students with disabilities</a:t>
            </a:r>
          </a:p>
          <a:p>
            <a:pPr lvl="1"/>
            <a:r>
              <a:rPr lang="en-US" dirty="0" smtClean="0"/>
              <a:t>Data-based decision-making</a:t>
            </a:r>
          </a:p>
          <a:p>
            <a:r>
              <a:rPr lang="en-US" dirty="0" smtClean="0"/>
              <a:t>Researchers suggest </a:t>
            </a:r>
            <a:r>
              <a:rPr lang="en-US" sz="1400" dirty="0" smtClean="0"/>
              <a:t>(</a:t>
            </a:r>
            <a:r>
              <a:rPr lang="en-US" sz="1400" dirty="0" err="1" smtClean="0"/>
              <a:t>Parajes</a:t>
            </a:r>
            <a:r>
              <a:rPr lang="en-US" sz="1400" dirty="0" smtClean="0"/>
              <a:t>, 1992)</a:t>
            </a:r>
          </a:p>
          <a:p>
            <a:pPr lvl="1"/>
            <a:r>
              <a:rPr lang="en-US" dirty="0" smtClean="0"/>
              <a:t>Beliefs formed early in teachers’ careers</a:t>
            </a:r>
          </a:p>
          <a:p>
            <a:pPr lvl="1"/>
            <a:r>
              <a:rPr lang="en-US" dirty="0" smtClean="0"/>
              <a:t>Beliefs difficult to change once formed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Highest Degree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Holding an advanced degree significantly predicted higher levels of perceived </a:t>
            </a:r>
            <a:r>
              <a:rPr lang="en-US" dirty="0" err="1" smtClean="0"/>
              <a:t>RtI</a:t>
            </a:r>
            <a:r>
              <a:rPr lang="en-US" dirty="0" smtClean="0"/>
              <a:t> skills across domains</a:t>
            </a:r>
          </a:p>
          <a:p>
            <a:r>
              <a:rPr lang="en-US" dirty="0" smtClean="0"/>
              <a:t>Additional training received during graduate studies may increase capacity to implement PS/</a:t>
            </a:r>
            <a:r>
              <a:rPr lang="en-US" dirty="0" err="1" smtClean="0"/>
              <a:t>RtI</a:t>
            </a:r>
            <a:r>
              <a:rPr lang="en-US" dirty="0" smtClean="0"/>
              <a:t> practices</a:t>
            </a:r>
          </a:p>
          <a:p>
            <a:r>
              <a:rPr lang="en-US" dirty="0" smtClean="0"/>
              <a:t>Implications for pre-service teacher education?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Perceptions of </a:t>
            </a:r>
            <a:r>
              <a:rPr lang="en-US" dirty="0" err="1" smtClean="0"/>
              <a:t>RtI</a:t>
            </a:r>
            <a:r>
              <a:rPr lang="en-US" dirty="0" smtClean="0"/>
              <a:t> Practices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Higher levels of Perceived </a:t>
            </a:r>
            <a:r>
              <a:rPr lang="en-US" dirty="0" err="1" smtClean="0"/>
              <a:t>RtI</a:t>
            </a:r>
            <a:r>
              <a:rPr lang="en-US" dirty="0" smtClean="0"/>
              <a:t> Practices Applied to Academic content related to higher levels of</a:t>
            </a:r>
          </a:p>
          <a:p>
            <a:pPr lvl="1"/>
            <a:r>
              <a:rPr lang="en-US" dirty="0" smtClean="0"/>
              <a:t>Beliefs </a:t>
            </a:r>
          </a:p>
          <a:p>
            <a:pPr lvl="1"/>
            <a:r>
              <a:rPr lang="en-US" dirty="0" smtClean="0"/>
              <a:t>Perceived skills</a:t>
            </a:r>
          </a:p>
          <a:p>
            <a:r>
              <a:rPr lang="en-US" dirty="0" smtClean="0"/>
              <a:t>Increases in Perceived </a:t>
            </a:r>
            <a:r>
              <a:rPr lang="en-US" dirty="0" err="1" smtClean="0"/>
              <a:t>RtI</a:t>
            </a:r>
            <a:r>
              <a:rPr lang="en-US" dirty="0" smtClean="0"/>
              <a:t> Practices Applied to Academic content predicted decreases in perceived skills over time as well as decreases in beliefs about the functions of core and supplemental instruction</a:t>
            </a:r>
          </a:p>
          <a:p>
            <a:r>
              <a:rPr lang="en-US" dirty="0" smtClean="0"/>
              <a:t>Some experience with implementing PS/</a:t>
            </a:r>
            <a:r>
              <a:rPr lang="en-US" dirty="0" err="1" smtClean="0"/>
              <a:t>RtI</a:t>
            </a:r>
            <a:r>
              <a:rPr lang="en-US" dirty="0" smtClean="0"/>
              <a:t> may: </a:t>
            </a:r>
          </a:p>
          <a:p>
            <a:pPr lvl="1"/>
            <a:r>
              <a:rPr lang="en-US" dirty="0" smtClean="0"/>
              <a:t>Lead to higher initial levels of perceived skills</a:t>
            </a:r>
          </a:p>
          <a:p>
            <a:pPr lvl="1"/>
            <a:r>
              <a:rPr lang="en-US" dirty="0" smtClean="0"/>
              <a:t>Be associated with higher levels of beliefs consistent with PS/</a:t>
            </a:r>
            <a:r>
              <a:rPr lang="en-US" dirty="0" err="1" smtClean="0"/>
              <a:t>RtI</a:t>
            </a:r>
            <a:endParaRPr lang="en-US" dirty="0" smtClean="0"/>
          </a:p>
          <a:p>
            <a:r>
              <a:rPr lang="en-US" dirty="0" smtClean="0"/>
              <a:t>Decreases in perceived skills may occur as educators gain more experience and a greater understanding of what the model entails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District Membership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Membership in one district significantly predicted higher levels of perceived skills across domains</a:t>
            </a:r>
          </a:p>
          <a:p>
            <a:r>
              <a:rPr lang="en-US" dirty="0" smtClean="0"/>
              <a:t>District infrastructure (e.g., data systems, previous experience with data meetings) may influence initial skill levels of educators</a:t>
            </a:r>
          </a:p>
          <a:p>
            <a:r>
              <a:rPr lang="en-US" dirty="0" smtClean="0"/>
              <a:t>More precise measures of district policies, practices, or other variables may be needed to determine district influence on perceived skills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Implications for Research and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7142"/>
            <a:ext cx="8229600" cy="542422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Systematic professional development</a:t>
            </a:r>
          </a:p>
          <a:p>
            <a:pPr lvl="1"/>
            <a:r>
              <a:rPr lang="en-US" dirty="0" smtClean="0"/>
              <a:t>Adaptation of systematic professional development model:</a:t>
            </a:r>
          </a:p>
          <a:p>
            <a:pPr lvl="2"/>
            <a:r>
              <a:rPr lang="en-US" dirty="0" smtClean="0"/>
              <a:t>Scaling-up within and across districts to </a:t>
            </a:r>
            <a:r>
              <a:rPr lang="en-US" dirty="0" err="1" smtClean="0"/>
              <a:t>SBLTs</a:t>
            </a:r>
            <a:r>
              <a:rPr lang="en-US" dirty="0" smtClean="0"/>
              <a:t>?</a:t>
            </a:r>
          </a:p>
          <a:p>
            <a:pPr lvl="2"/>
            <a:r>
              <a:rPr lang="en-US" dirty="0" smtClean="0"/>
              <a:t>Providing systematic professional development to instructional staff not on SBLT?</a:t>
            </a:r>
          </a:p>
          <a:p>
            <a:pPr lvl="1"/>
            <a:r>
              <a:rPr lang="en-US" dirty="0" smtClean="0"/>
              <a:t>Addressing frustrations/difficulties?</a:t>
            </a:r>
          </a:p>
          <a:p>
            <a:pPr lvl="2"/>
            <a:r>
              <a:rPr lang="en-US" dirty="0" smtClean="0"/>
              <a:t>How to address frustrations with difficult practices?</a:t>
            </a:r>
          </a:p>
          <a:p>
            <a:pPr lvl="2"/>
            <a:r>
              <a:rPr lang="en-US" dirty="0" smtClean="0"/>
              <a:t>How to provide support when implementation challenges arise?</a:t>
            </a:r>
          </a:p>
          <a:p>
            <a:r>
              <a:rPr lang="en-US" dirty="0" smtClean="0"/>
              <a:t>Pre-service education</a:t>
            </a:r>
          </a:p>
          <a:p>
            <a:pPr lvl="1"/>
            <a:r>
              <a:rPr lang="en-US" dirty="0" smtClean="0"/>
              <a:t>Infusing </a:t>
            </a:r>
            <a:r>
              <a:rPr lang="en-US" dirty="0" err="1" smtClean="0"/>
              <a:t>RtI</a:t>
            </a:r>
            <a:r>
              <a:rPr lang="en-US" dirty="0" smtClean="0"/>
              <a:t> instruction into preparation programs?</a:t>
            </a:r>
          </a:p>
          <a:p>
            <a:pPr lvl="1"/>
            <a:r>
              <a:rPr lang="en-US" dirty="0" smtClean="0"/>
              <a:t>Cross disciplinary training?</a:t>
            </a:r>
          </a:p>
          <a:p>
            <a:pPr lvl="1"/>
            <a:r>
              <a:rPr lang="en-US" dirty="0" smtClean="0"/>
              <a:t>Addressing beliefs of educators prior to entering the field?</a:t>
            </a:r>
          </a:p>
          <a:p>
            <a:r>
              <a:rPr lang="en-US" dirty="0" smtClean="0"/>
              <a:t>Roles/responsibilities</a:t>
            </a:r>
          </a:p>
          <a:p>
            <a:pPr lvl="1"/>
            <a:r>
              <a:rPr lang="en-US" dirty="0" smtClean="0"/>
              <a:t>What do principals need to know and do? Teachers? Other personnel?</a:t>
            </a:r>
          </a:p>
          <a:p>
            <a:r>
              <a:rPr lang="en-US" dirty="0" smtClean="0"/>
              <a:t>How do beliefs and perceived skills relate to PS/</a:t>
            </a:r>
            <a:r>
              <a:rPr lang="en-US" dirty="0" err="1" smtClean="0"/>
              <a:t>RtI</a:t>
            </a:r>
            <a:r>
              <a:rPr lang="en-US" dirty="0" smtClean="0"/>
              <a:t> implementation?</a:t>
            </a:r>
          </a:p>
          <a:p>
            <a:pPr lvl="1"/>
            <a:r>
              <a:rPr lang="en-US" dirty="0" smtClean="0"/>
              <a:t>Levels?</a:t>
            </a:r>
          </a:p>
          <a:p>
            <a:pPr lvl="1"/>
            <a:r>
              <a:rPr lang="en-US" dirty="0" smtClean="0"/>
              <a:t>Changes over time? </a:t>
            </a:r>
          </a:p>
          <a:p>
            <a:r>
              <a:rPr lang="en-US" dirty="0" smtClean="0"/>
              <a:t>Perceived vs. Actual skills – future research needed to pursue understanding of the relationship between differences in what is perceived and what skills can actually be demonstrated.</a:t>
            </a:r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Quasi-experimental design makes direct causal statements difficult to make</a:t>
            </a:r>
          </a:p>
          <a:p>
            <a:r>
              <a:rPr lang="en-US" dirty="0" smtClean="0"/>
              <a:t>Attrition of one district occurred</a:t>
            </a:r>
          </a:p>
          <a:p>
            <a:r>
              <a:rPr lang="en-US" dirty="0" smtClean="0"/>
              <a:t>Staff turnover and variable return rates of surveys</a:t>
            </a:r>
          </a:p>
          <a:p>
            <a:r>
              <a:rPr lang="en-US" dirty="0" smtClean="0"/>
              <a:t>Demographic and achievement data from Year 3 to be collected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7763"/>
            <a:ext cx="8229600" cy="4525963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Burns, M., Appleton, J.J., &amp; </a:t>
            </a:r>
            <a:r>
              <a:rPr lang="en-US" dirty="0" err="1" smtClean="0"/>
              <a:t>Stehouwer</a:t>
            </a:r>
            <a:r>
              <a:rPr lang="en-US" dirty="0" smtClean="0"/>
              <a:t>, J.D. (2005). Meta-analytic review of responsiveness-to-intervention research: Examining field-based and research - implemented models. </a:t>
            </a:r>
            <a:r>
              <a:rPr lang="en-US" i="1" dirty="0" smtClean="0"/>
              <a:t>Journal of </a:t>
            </a:r>
            <a:r>
              <a:rPr lang="en-US" i="1" dirty="0" err="1" smtClean="0"/>
              <a:t>Pscyhoeducational</a:t>
            </a:r>
            <a:r>
              <a:rPr lang="en-US" i="1" dirty="0" smtClean="0"/>
              <a:t> Assessment, 23, 381-394. </a:t>
            </a:r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r>
              <a:rPr lang="en-US" dirty="0" smtClean="0"/>
              <a:t>Fang, Z. (1996). A review of research on teacher beliefs and practices. </a:t>
            </a:r>
            <a:r>
              <a:rPr lang="en-US" i="1" dirty="0" smtClean="0"/>
              <a:t>Educational Research, 38(1),47-65.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Joyce, B., &amp; Showers, B. (2002). </a:t>
            </a:r>
            <a:r>
              <a:rPr lang="en-US" i="1" dirty="0" smtClean="0"/>
              <a:t>Student achievement through staff development (3rd Ed). Association for Staff and Curriculum Development. </a:t>
            </a:r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r>
              <a:rPr lang="en-US" dirty="0" err="1" smtClean="0"/>
              <a:t>Noell</a:t>
            </a:r>
            <a:r>
              <a:rPr lang="en-US" dirty="0" smtClean="0"/>
              <a:t>, G.H., &amp; </a:t>
            </a:r>
            <a:r>
              <a:rPr lang="en-US" dirty="0" err="1" smtClean="0"/>
              <a:t>Gansle</a:t>
            </a:r>
            <a:r>
              <a:rPr lang="en-US" dirty="0" smtClean="0"/>
              <a:t>, K.A. (2006). Assuring the form has substance: Treatment plan implementation as the foundation of assessing response to intervention. </a:t>
            </a:r>
            <a:r>
              <a:rPr lang="en-US" i="1" dirty="0" smtClean="0"/>
              <a:t>Assessment for Effective Intervention, 32(1), 32-39. </a:t>
            </a:r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r>
              <a:rPr lang="en-US" dirty="0" err="1" smtClean="0"/>
              <a:t>Pajares</a:t>
            </a:r>
            <a:r>
              <a:rPr lang="en-US" dirty="0" smtClean="0"/>
              <a:t>, M.F. (1992). Teachers’ beliefs and educational research: Cleaning up a messy construct. </a:t>
            </a:r>
            <a:r>
              <a:rPr lang="en-US" i="1" dirty="0" smtClean="0"/>
              <a:t>Review of Educational Research, 62(3), 307-332.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special thanks goes to the Project Interns and Graduate Assistants whose hard work and dedication made this presentation possible:</a:t>
            </a:r>
          </a:p>
          <a:p>
            <a:pPr lvl="1"/>
            <a:r>
              <a:rPr lang="en-US" dirty="0" smtClean="0"/>
              <a:t>Amanda March</a:t>
            </a:r>
          </a:p>
          <a:p>
            <a:pPr lvl="1"/>
            <a:r>
              <a:rPr lang="en-US" dirty="0" smtClean="0"/>
              <a:t>Kevin </a:t>
            </a:r>
            <a:r>
              <a:rPr lang="en-US" dirty="0" err="1" smtClean="0"/>
              <a:t>Stockslager</a:t>
            </a:r>
            <a:endParaRPr lang="en-US" dirty="0" smtClean="0"/>
          </a:p>
          <a:p>
            <a:pPr lvl="1"/>
            <a:r>
              <a:rPr lang="en-US" dirty="0" smtClean="0"/>
              <a:t>Amber </a:t>
            </a:r>
            <a:r>
              <a:rPr lang="en-US" dirty="0" err="1" smtClean="0"/>
              <a:t>Brundage</a:t>
            </a:r>
            <a:endParaRPr lang="en-US" dirty="0" smtClean="0"/>
          </a:p>
          <a:p>
            <a:pPr lvl="1"/>
            <a:r>
              <a:rPr lang="en-US" dirty="0" smtClean="0"/>
              <a:t>Mario </a:t>
            </a:r>
            <a:r>
              <a:rPr lang="en-US" dirty="0" err="1" smtClean="0"/>
              <a:t>Montesino</a:t>
            </a:r>
            <a:endParaRPr lang="en-US" dirty="0" smtClean="0"/>
          </a:p>
          <a:p>
            <a:pPr lvl="1"/>
            <a:r>
              <a:rPr lang="en-US" dirty="0" smtClean="0"/>
              <a:t>Tom </a:t>
            </a:r>
            <a:r>
              <a:rPr lang="en-US" dirty="0" err="1" smtClean="0"/>
              <a:t>Makowski</a:t>
            </a:r>
            <a:endParaRPr lang="en-US" dirty="0" smtClean="0"/>
          </a:p>
          <a:p>
            <a:pPr lvl="1"/>
            <a:r>
              <a:rPr lang="en-US" dirty="0" smtClean="0"/>
              <a:t>Cheryl Duong</a:t>
            </a:r>
          </a:p>
          <a:p>
            <a:pPr lvl="1"/>
            <a:r>
              <a:rPr lang="en-US" dirty="0" smtClean="0"/>
              <a:t>Lisa Bateman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Florida PS/</a:t>
            </a:r>
            <a:r>
              <a:rPr lang="en-US" dirty="0" err="1" smtClean="0"/>
              <a:t>RtI</a:t>
            </a:r>
            <a:r>
              <a:rPr lang="en-US" dirty="0" smtClean="0"/>
              <a:t> Project Website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Floridarti.usf.edu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0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Stages of Implementing </a:t>
            </a:r>
            <a:br>
              <a:rPr lang="en-US" sz="4000"/>
            </a:br>
            <a:r>
              <a:rPr lang="en-US" sz="4000"/>
              <a:t>Problem-Solving/RtI</a:t>
            </a:r>
            <a:endParaRPr lang="en-US"/>
          </a:p>
        </p:txBody>
      </p:sp>
      <p:sp>
        <p:nvSpPr>
          <p:cNvPr id="1540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0200" y="1752600"/>
            <a:ext cx="6356350" cy="4876800"/>
          </a:xfrm>
        </p:spPr>
        <p:txBody>
          <a:bodyPr/>
          <a:lstStyle/>
          <a:p>
            <a:r>
              <a:rPr lang="en-US" sz="2100" b="1" i="1"/>
              <a:t>Consensus</a:t>
            </a:r>
          </a:p>
          <a:p>
            <a:pPr lvl="1"/>
            <a:r>
              <a:rPr lang="en-US" sz="1800"/>
              <a:t>Belief is shared</a:t>
            </a:r>
          </a:p>
          <a:p>
            <a:pPr lvl="1"/>
            <a:r>
              <a:rPr lang="en-US" sz="1800"/>
              <a:t>Vision is agreed upon</a:t>
            </a:r>
          </a:p>
          <a:p>
            <a:pPr lvl="1"/>
            <a:r>
              <a:rPr lang="en-US" sz="1800"/>
              <a:t>Implementation requirements understood</a:t>
            </a:r>
            <a:endParaRPr lang="en-US" sz="1800" b="1" i="1"/>
          </a:p>
          <a:p>
            <a:r>
              <a:rPr lang="en-US" sz="2100" b="1" i="1"/>
              <a:t>Infrastructure Development</a:t>
            </a:r>
          </a:p>
          <a:p>
            <a:pPr lvl="1"/>
            <a:r>
              <a:rPr lang="en-US" sz="1800"/>
              <a:t>Regulations</a:t>
            </a:r>
          </a:p>
          <a:p>
            <a:pPr lvl="1"/>
            <a:r>
              <a:rPr lang="en-US" sz="1800"/>
              <a:t>Training/Technical Assistance</a:t>
            </a:r>
          </a:p>
          <a:p>
            <a:pPr lvl="1"/>
            <a:r>
              <a:rPr lang="en-US" sz="1800"/>
              <a:t>Model (e.g., Standard Protocol)</a:t>
            </a:r>
          </a:p>
          <a:p>
            <a:pPr lvl="1"/>
            <a:r>
              <a:rPr lang="en-US" sz="1800"/>
              <a:t>Tier I and II intervention systems </a:t>
            </a:r>
          </a:p>
          <a:p>
            <a:pPr lvl="2"/>
            <a:r>
              <a:rPr lang="en-US" sz="1700"/>
              <a:t>E.g., K-3 Academic Support Plan</a:t>
            </a:r>
          </a:p>
          <a:p>
            <a:pPr lvl="1"/>
            <a:r>
              <a:rPr lang="en-US" sz="1900"/>
              <a:t>Data Management</a:t>
            </a:r>
          </a:p>
          <a:p>
            <a:pPr lvl="1"/>
            <a:r>
              <a:rPr lang="en-US" sz="1800"/>
              <a:t>Technology support</a:t>
            </a:r>
          </a:p>
          <a:p>
            <a:pPr lvl="1"/>
            <a:r>
              <a:rPr lang="en-US" sz="1800"/>
              <a:t>Decision-making criteria established</a:t>
            </a:r>
            <a:endParaRPr lang="en-US" sz="1800" b="1" i="1"/>
          </a:p>
          <a:p>
            <a:r>
              <a:rPr lang="en-US" sz="2100" b="1" i="1"/>
              <a:t>Implementation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jmcastil@usf.edu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14313"/>
            <a:ext cx="8229600" cy="381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2800" smtClean="0">
                <a:latin typeface="Georgia" pitchFamily="-112" charset="0"/>
                <a:ea typeface="ＭＳ Ｐゴシック" pitchFamily="-112" charset="-128"/>
              </a:rPr>
              <a:t>Tiered Model of School Supports &amp; the Problem-Solving Process</a:t>
            </a:r>
          </a:p>
        </p:txBody>
      </p:sp>
      <p:sp>
        <p:nvSpPr>
          <p:cNvPr id="34818" name="Rectangle 4"/>
          <p:cNvSpPr>
            <a:spLocks noChangeArrowheads="1"/>
          </p:cNvSpPr>
          <p:nvPr/>
        </p:nvSpPr>
        <p:spPr bwMode="auto">
          <a:xfrm>
            <a:off x="1066800" y="1182688"/>
            <a:ext cx="2438400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dirty="0">
                <a:latin typeface="Calibri" pitchFamily="-112" charset="0"/>
              </a:rPr>
              <a:t>ACADEMIC and BEHAVIOR SYSTEMS</a:t>
            </a:r>
          </a:p>
          <a:p>
            <a:pPr algn="ctr"/>
            <a:endParaRPr lang="en-US" sz="1400" dirty="0">
              <a:latin typeface="Calibri" pitchFamily="-112" charset="0"/>
            </a:endParaRPr>
          </a:p>
          <a:p>
            <a:pPr algn="ctr"/>
            <a:r>
              <a:rPr lang="en-US" sz="1200" b="1" dirty="0">
                <a:latin typeface="Calibri" pitchFamily="-112" charset="0"/>
              </a:rPr>
              <a:t>Tier 3: Intensive, Individualized, Interventions.</a:t>
            </a:r>
            <a:r>
              <a:rPr lang="en-US" sz="1200" dirty="0">
                <a:latin typeface="Calibri" pitchFamily="-112" charset="0"/>
              </a:rPr>
              <a:t> </a:t>
            </a:r>
          </a:p>
          <a:p>
            <a:pPr algn="ctr"/>
            <a:r>
              <a:rPr lang="en-US" sz="1200" i="1" dirty="0">
                <a:latin typeface="Calibri" pitchFamily="-112" charset="0"/>
              </a:rPr>
              <a:t>Individual or small group intervention.</a:t>
            </a:r>
          </a:p>
          <a:p>
            <a:pPr algn="ctr"/>
            <a:endParaRPr lang="en-US" sz="1200" dirty="0">
              <a:latin typeface="Calibri" pitchFamily="-112" charset="0"/>
            </a:endParaRPr>
          </a:p>
          <a:p>
            <a:pPr algn="ctr"/>
            <a:endParaRPr lang="en-US" sz="1200" dirty="0">
              <a:latin typeface="Calibri" pitchFamily="-112" charset="0"/>
            </a:endParaRPr>
          </a:p>
          <a:p>
            <a:pPr algn="ctr"/>
            <a:endParaRPr lang="en-US" sz="1200" dirty="0">
              <a:latin typeface="Calibri" pitchFamily="-112" charset="0"/>
            </a:endParaRPr>
          </a:p>
          <a:p>
            <a:pPr algn="ctr"/>
            <a:r>
              <a:rPr lang="en-US" sz="1200" b="1" dirty="0">
                <a:latin typeface="Calibri" pitchFamily="-112" charset="0"/>
              </a:rPr>
              <a:t>Tier 2: Targeted, Strategic Interventions &amp; Supports.</a:t>
            </a:r>
            <a:r>
              <a:rPr lang="en-US" sz="1200" dirty="0">
                <a:latin typeface="Calibri" pitchFamily="-112" charset="0"/>
              </a:rPr>
              <a:t> </a:t>
            </a:r>
          </a:p>
          <a:p>
            <a:pPr algn="ctr"/>
            <a:r>
              <a:rPr lang="en-US" sz="1200" i="1" dirty="0">
                <a:latin typeface="Calibri" pitchFamily="-112" charset="0"/>
              </a:rPr>
              <a:t>More targeted interventions and supplemental support in addition to the core curriculum and school-wide positive behavior program.</a:t>
            </a:r>
          </a:p>
          <a:p>
            <a:pPr algn="ctr"/>
            <a:endParaRPr lang="en-US" sz="1200" dirty="0">
              <a:latin typeface="Calibri" pitchFamily="-112" charset="0"/>
            </a:endParaRPr>
          </a:p>
          <a:p>
            <a:pPr algn="ctr"/>
            <a:endParaRPr lang="en-US" sz="1200" dirty="0">
              <a:latin typeface="Calibri" pitchFamily="-112" charset="0"/>
            </a:endParaRPr>
          </a:p>
          <a:p>
            <a:pPr algn="ctr"/>
            <a:endParaRPr lang="en-US" sz="1200" dirty="0">
              <a:latin typeface="Calibri" pitchFamily="-112" charset="0"/>
            </a:endParaRPr>
          </a:p>
          <a:p>
            <a:pPr algn="ctr"/>
            <a:endParaRPr lang="en-US" sz="1200" dirty="0">
              <a:latin typeface="Calibri" pitchFamily="-112" charset="0"/>
            </a:endParaRPr>
          </a:p>
          <a:p>
            <a:pPr algn="ctr"/>
            <a:r>
              <a:rPr lang="en-US" sz="1200" b="1" dirty="0">
                <a:latin typeface="Calibri" pitchFamily="-112" charset="0"/>
              </a:rPr>
              <a:t>Tier 1: Core, Universal Instruction &amp; Supports</a:t>
            </a:r>
            <a:r>
              <a:rPr lang="en-US" sz="1200" dirty="0">
                <a:latin typeface="Calibri" pitchFamily="-112" charset="0"/>
              </a:rPr>
              <a:t>. </a:t>
            </a:r>
          </a:p>
          <a:p>
            <a:pPr algn="ctr"/>
            <a:r>
              <a:rPr lang="en-US" sz="1200" i="1" dirty="0">
                <a:latin typeface="Calibri" pitchFamily="-112" charset="0"/>
              </a:rPr>
              <a:t>General instruction and support provided to  all students in all settings.</a:t>
            </a:r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1625" y="1000125"/>
            <a:ext cx="4603750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81725" y="1571625"/>
            <a:ext cx="390525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29338" y="2133600"/>
            <a:ext cx="51435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72200" y="5867400"/>
            <a:ext cx="257175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3" name="TextBox 9"/>
          <p:cNvSpPr txBox="1">
            <a:spLocks noChangeArrowheads="1"/>
          </p:cNvSpPr>
          <p:nvPr/>
        </p:nvSpPr>
        <p:spPr bwMode="auto">
          <a:xfrm>
            <a:off x="0" y="6488113"/>
            <a:ext cx="11430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800"/>
              <a:t>Revised 10.07.09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Relevant Change Research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Educator beliefs impact willingness to implement new practices </a:t>
            </a:r>
            <a:r>
              <a:rPr lang="en-US" sz="1600" dirty="0" smtClean="0"/>
              <a:t>(Fang, 1996)</a:t>
            </a:r>
          </a:p>
          <a:p>
            <a:r>
              <a:rPr lang="en-US" dirty="0" smtClean="0"/>
              <a:t>Multi-stage professional development model including coaching results in most educators implementing new practices </a:t>
            </a:r>
            <a:r>
              <a:rPr lang="en-US" sz="1600" dirty="0" smtClean="0"/>
              <a:t>(Joyce &amp; Showers, 2002)</a:t>
            </a:r>
          </a:p>
          <a:p>
            <a:r>
              <a:rPr lang="en-US" dirty="0" smtClean="0"/>
              <a:t>Measuring fidelity at the intermediate level results in data sensitive enough to relate to outcomes </a:t>
            </a:r>
            <a:r>
              <a:rPr lang="en-US" sz="1600" dirty="0" smtClean="0"/>
              <a:t>(</a:t>
            </a:r>
            <a:r>
              <a:rPr lang="en-US" sz="1600" dirty="0" err="1" smtClean="0"/>
              <a:t>Noell</a:t>
            </a:r>
            <a:r>
              <a:rPr lang="en-US" sz="1600" dirty="0" smtClean="0"/>
              <a:t> &amp; </a:t>
            </a:r>
            <a:r>
              <a:rPr lang="en-US" sz="1600" dirty="0" err="1" smtClean="0"/>
              <a:t>Gansle</a:t>
            </a:r>
            <a:r>
              <a:rPr lang="en-US" sz="1600" dirty="0" smtClean="0"/>
              <a:t>, 2006)</a:t>
            </a:r>
          </a:p>
          <a:p>
            <a:endParaRPr lang="en-US" sz="1600" dirty="0" smtClean="0"/>
          </a:p>
          <a:p>
            <a:endParaRPr lang="en-US" sz="1600" dirty="0" smtClean="0"/>
          </a:p>
          <a:p>
            <a:r>
              <a:rPr lang="en-US" dirty="0" smtClean="0"/>
              <a:t>Change research applicable to scaling-up PS/</a:t>
            </a:r>
            <a:r>
              <a:rPr lang="en-US" dirty="0" err="1" smtClean="0"/>
              <a:t>RtI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Empirical evidence supporting elements of change models often limited</a:t>
            </a:r>
          </a:p>
          <a:p>
            <a:pPr lvl="1"/>
            <a:r>
              <a:rPr lang="en-US" dirty="0" smtClean="0"/>
              <a:t>Unclear how models examined for instructional practices relate to PS/</a:t>
            </a:r>
            <a:r>
              <a:rPr lang="en-US" dirty="0" err="1" smtClean="0"/>
              <a:t>RtI</a:t>
            </a:r>
            <a:r>
              <a:rPr lang="en-US" dirty="0" smtClean="0"/>
              <a:t> </a:t>
            </a:r>
          </a:p>
          <a:p>
            <a:endParaRPr lang="en-US" sz="1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Potential Influences on Implementation</a:t>
            </a:r>
            <a:endParaRPr lang="en-US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-112" charset="2"/>
              <a:buNone/>
            </a:pPr>
            <a:r>
              <a:rPr lang="en-US" dirty="0"/>
              <a:t>Educators will embrace new ideas when two conditions exist:</a:t>
            </a:r>
          </a:p>
          <a:p>
            <a:pPr eaLnBrk="1" hangingPunct="1"/>
            <a:r>
              <a:rPr lang="en-US" dirty="0"/>
              <a:t>They understand the NEED for the idea</a:t>
            </a:r>
          </a:p>
          <a:p>
            <a:pPr eaLnBrk="1" hangingPunct="1"/>
            <a:r>
              <a:rPr lang="en-US" dirty="0"/>
              <a:t>They perceive that they either have the SKILLS to implement the idea OR they have the SUPPORT to develop the skills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988</TotalTime>
  <Words>7394</Words>
  <Application>Microsoft Macintosh PowerPoint</Application>
  <PresentationFormat>On-screen Show (4:3)</PresentationFormat>
  <Paragraphs>1219</Paragraphs>
  <Slides>60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1" baseType="lpstr">
      <vt:lpstr>Office Theme</vt:lpstr>
      <vt:lpstr>The Relationship Between Systematic Professional Development and Educators’ Beliefs and Perceived RtI Skills: Preliminary Findings</vt:lpstr>
      <vt:lpstr>Policy Driving Problem Solving/Response to Intervention (PS/RtI) Implementation</vt:lpstr>
      <vt:lpstr>Research on PS/RtI Implementation</vt:lpstr>
      <vt:lpstr>Why have past initiatives failed?</vt:lpstr>
      <vt:lpstr>Florida’s Change Model</vt:lpstr>
      <vt:lpstr>Stages of Implementing  Problem-Solving/RtI</vt:lpstr>
      <vt:lpstr>Tiered Model of School Supports &amp; the Problem-Solving Process</vt:lpstr>
      <vt:lpstr>Relevant Change Research Examples</vt:lpstr>
      <vt:lpstr>Potential Influences on Implementation</vt:lpstr>
      <vt:lpstr>Effective Professional Development</vt:lpstr>
      <vt:lpstr>Research Questions</vt:lpstr>
      <vt:lpstr>Methods</vt:lpstr>
      <vt:lpstr>Difference Between Evaluation &amp; Research</vt:lpstr>
      <vt:lpstr>FL PS/RtI Evaluation Model </vt:lpstr>
      <vt:lpstr> </vt:lpstr>
      <vt:lpstr>Participants</vt:lpstr>
      <vt:lpstr>Florida PS/RtI Project</vt:lpstr>
      <vt:lpstr>PS/RtI Training Curriculum &amp; Procedures Overview</vt:lpstr>
      <vt:lpstr>Measures</vt:lpstr>
      <vt:lpstr>Measures cont.</vt:lpstr>
      <vt:lpstr>Measures cont.</vt:lpstr>
      <vt:lpstr>Measures cont.</vt:lpstr>
      <vt:lpstr>Measures cont.</vt:lpstr>
      <vt:lpstr>Data Collection Procedures for Surveys</vt:lpstr>
      <vt:lpstr>Data Analysis</vt:lpstr>
      <vt:lpstr>MLM Analyses</vt:lpstr>
      <vt:lpstr>Predictors Entered at Each Level</vt:lpstr>
      <vt:lpstr>Results</vt:lpstr>
      <vt:lpstr>PowerPoint Presentation</vt:lpstr>
      <vt:lpstr>PowerPoint Presentation</vt:lpstr>
      <vt:lpstr>PowerPoint Presentation</vt:lpstr>
      <vt:lpstr>Consistent Findings from Beliefs MLMs</vt:lpstr>
      <vt:lpstr>Beliefs Level 2 Predictors - Levels</vt:lpstr>
      <vt:lpstr>Beliefs Level 2 Predictors - Time</vt:lpstr>
      <vt:lpstr>Beliefs Level 3 Predictors - Levels</vt:lpstr>
      <vt:lpstr>Beliefs Level 3 Predictors - Time</vt:lpstr>
      <vt:lpstr>PowerPoint Presentation</vt:lpstr>
      <vt:lpstr>PowerPoint Presentation</vt:lpstr>
      <vt:lpstr>PowerPoint Presentation</vt:lpstr>
      <vt:lpstr>Consistent Findings from Perceived Skill MLMs</vt:lpstr>
      <vt:lpstr>Skills Level 2 Predictors - Levels</vt:lpstr>
      <vt:lpstr>Skills Level 2 Predictors - Time</vt:lpstr>
      <vt:lpstr>Skills Level 3 Predictors - Levels</vt:lpstr>
      <vt:lpstr>Skills Level 3 Predictors - Time</vt:lpstr>
      <vt:lpstr>Discussion</vt:lpstr>
      <vt:lpstr>Consistent Findings from Beliefs MLMs</vt:lpstr>
      <vt:lpstr>Consistent Findings from Skill MLMs</vt:lpstr>
      <vt:lpstr>SBLT Membership Across Time</vt:lpstr>
      <vt:lpstr>Other Professional Development Indicators </vt:lpstr>
      <vt:lpstr>Position</vt:lpstr>
      <vt:lpstr>Years of Experience</vt:lpstr>
      <vt:lpstr>Highest Degree</vt:lpstr>
      <vt:lpstr>Perceptions of RtI Practices</vt:lpstr>
      <vt:lpstr>District Membership</vt:lpstr>
      <vt:lpstr>Implications for Research and Practice</vt:lpstr>
      <vt:lpstr>Potential Limitations</vt:lpstr>
      <vt:lpstr>References</vt:lpstr>
      <vt:lpstr>Thank You!</vt:lpstr>
      <vt:lpstr>Florida PS/RtI Project Website</vt:lpstr>
      <vt:lpstr>Contact Information</vt:lpstr>
    </vt:vector>
  </TitlesOfParts>
  <Company>University of South Florida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Jose Castillo</dc:creator>
  <cp:lastModifiedBy>Adrienne  Cox</cp:lastModifiedBy>
  <cp:revision>97</cp:revision>
  <dcterms:created xsi:type="dcterms:W3CDTF">2010-11-04T16:04:40Z</dcterms:created>
  <dcterms:modified xsi:type="dcterms:W3CDTF">2011-04-16T17:52:20Z</dcterms:modified>
</cp:coreProperties>
</file>